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5"/>
  </p:notesMasterIdLst>
  <p:sldIdLst>
    <p:sldId id="2145705405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5" autoAdjust="0"/>
    <p:restoredTop sz="84371" autoAdjust="0"/>
  </p:normalViewPr>
  <p:slideViewPr>
    <p:cSldViewPr snapToGrid="0">
      <p:cViewPr varScale="1">
        <p:scale>
          <a:sx n="54" d="100"/>
          <a:sy n="54" d="100"/>
        </p:scale>
        <p:origin x="1036" y="48"/>
      </p:cViewPr>
      <p:guideLst/>
    </p:cSldViewPr>
  </p:slideViewPr>
  <p:notesTextViewPr>
    <p:cViewPr>
      <p:scale>
        <a:sx n="1" d="1"/>
        <a:sy n="1" d="1"/>
      </p:scale>
      <p:origin x="0" y="-32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ung, Brenda" userId="1a1c24df-d533-4a19-be13-591e090c4da1" providerId="ADAL" clId="{15F799DC-E714-4BDC-97AA-31AF8DCB851B}"/>
    <pc:docChg chg="modSld">
      <pc:chgData name="Young, Brenda" userId="1a1c24df-d533-4a19-be13-591e090c4da1" providerId="ADAL" clId="{15F799DC-E714-4BDC-97AA-31AF8DCB851B}" dt="2024-08-06T19:08:21.074" v="5"/>
      <pc:docMkLst>
        <pc:docMk/>
      </pc:docMkLst>
      <pc:sldChg chg="modNotesTx">
        <pc:chgData name="Young, Brenda" userId="1a1c24df-d533-4a19-be13-591e090c4da1" providerId="ADAL" clId="{15F799DC-E714-4BDC-97AA-31AF8DCB851B}" dt="2024-08-06T19:08:21.074" v="5"/>
        <pc:sldMkLst>
          <pc:docMk/>
          <pc:sldMk cId="2032500243" sldId="260"/>
        </pc:sldMkLst>
      </pc:sldChg>
      <pc:sldChg chg="modNotesTx">
        <pc:chgData name="Young, Brenda" userId="1a1c24df-d533-4a19-be13-591e090c4da1" providerId="ADAL" clId="{15F799DC-E714-4BDC-97AA-31AF8DCB851B}" dt="2024-08-06T19:08:14.814" v="2"/>
        <pc:sldMkLst>
          <pc:docMk/>
          <pc:sldMk cId="48958034" sldId="214570540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0B129-9FCF-4F86-BC14-3BAA9694574B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D4AEB-2588-4177-A2E2-7E3584BC3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391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kern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When approaching a traffic signal always remember to </a:t>
            </a:r>
            <a:r>
              <a:rPr lang="en-US" sz="1800" b="1" kern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S.T.O.P</a:t>
            </a:r>
            <a:r>
              <a:rPr lang="en-US" sz="1800" kern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. on </a:t>
            </a:r>
            <a:r>
              <a:rPr lang="en-US" sz="1800" b="1" kern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RED</a:t>
            </a:r>
            <a:r>
              <a:rPr lang="en-US" sz="1800" kern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– </a:t>
            </a:r>
            <a:r>
              <a:rPr lang="en-US" sz="1800" b="1" kern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S</a:t>
            </a:r>
            <a:r>
              <a:rPr lang="en-US" sz="1800" kern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top, </a:t>
            </a:r>
            <a:r>
              <a:rPr lang="en-US" sz="1800" b="1" kern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</a:t>
            </a:r>
            <a:r>
              <a:rPr lang="en-US" sz="1800" kern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hink, </a:t>
            </a:r>
            <a:r>
              <a:rPr lang="en-US" sz="1800" b="1" kern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O</a:t>
            </a:r>
            <a:r>
              <a:rPr lang="en-US" sz="1800" kern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bserve, then </a:t>
            </a:r>
            <a:r>
              <a:rPr lang="en-US" sz="1800" b="1" kern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</a:t>
            </a:r>
            <a:r>
              <a:rPr lang="en-US" sz="1800" kern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roceed on green when the intersection is clear. </a:t>
            </a:r>
          </a:p>
          <a:p>
            <a:endParaRPr lang="en-US" sz="1800" kern="0" dirty="0">
              <a:solidFill>
                <a:srgbClr val="242424"/>
              </a:solidFill>
              <a:effectLst/>
              <a:highlight>
                <a:srgbClr val="FFFFFF"/>
              </a:highlight>
              <a:latin typeface="Lato" panose="020F0502020204030203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r>
              <a:rPr lang="en-US" sz="1800" kern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Intersection crashes are a particular safety concern in Florida and improving intersection safety is one of the emphasis areas of our Strategic Highway Safety Plan. </a:t>
            </a:r>
          </a:p>
          <a:p>
            <a:endParaRPr lang="en-US" sz="1800" kern="0" dirty="0">
              <a:solidFill>
                <a:srgbClr val="242424"/>
              </a:solidFill>
              <a:effectLst/>
              <a:highlight>
                <a:srgbClr val="FFFFFF"/>
              </a:highlight>
              <a:latin typeface="Lato" panose="020F050202020403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Always Stop on Red</a:t>
            </a:r>
            <a:r>
              <a:rPr lang="en-US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: It’s the law, and it saves lives. Especially when you are in your FDOT vehicle, set a good example and always stop on red.</a:t>
            </a:r>
            <a:endParaRPr lang="en-US" sz="1800" dirty="0">
              <a:effectLst/>
              <a:latin typeface="Franklin Gothic Book" panose="020B05030201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3A8FFA-D175-4A59-A10F-36DB5152366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9817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kern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When approaching a traffic signal always remember to </a:t>
            </a:r>
            <a:r>
              <a:rPr lang="en-US" sz="1800" b="1" kern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S.T.O.P</a:t>
            </a:r>
            <a:r>
              <a:rPr lang="en-US" sz="1800" kern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. on </a:t>
            </a:r>
            <a:r>
              <a:rPr lang="en-US" sz="1800" b="1" kern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RED</a:t>
            </a:r>
            <a:r>
              <a:rPr lang="en-US" sz="1800" kern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 – </a:t>
            </a:r>
            <a:r>
              <a:rPr lang="en-US" sz="1800" b="1" kern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S</a:t>
            </a:r>
            <a:r>
              <a:rPr lang="en-US" sz="1800" kern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top, </a:t>
            </a:r>
            <a:r>
              <a:rPr lang="en-US" sz="1800" b="1" kern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</a:t>
            </a:r>
            <a:r>
              <a:rPr lang="en-US" sz="1800" kern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hink, </a:t>
            </a:r>
            <a:r>
              <a:rPr lang="en-US" sz="1800" b="1" kern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O</a:t>
            </a:r>
            <a:r>
              <a:rPr lang="en-US" sz="1800" kern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bserve, then </a:t>
            </a:r>
            <a:r>
              <a:rPr lang="en-US" sz="1800" b="1" kern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P</a:t>
            </a:r>
            <a:r>
              <a:rPr lang="en-US" sz="1800" kern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roceed on green when the intersection is clear. </a:t>
            </a:r>
          </a:p>
          <a:p>
            <a:endParaRPr lang="en-US" sz="1800" kern="0" dirty="0">
              <a:solidFill>
                <a:srgbClr val="242424"/>
              </a:solidFill>
              <a:effectLst/>
              <a:highlight>
                <a:srgbClr val="FFFFFF"/>
              </a:highlight>
              <a:latin typeface="Lato" panose="020F0502020204030203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r>
              <a:rPr lang="en-US" sz="1800" kern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Intersection crashes are a particular safety concern in Florida and improving intersection safety is one of the emphasis areas of our Strategic Highway Safety Plan. </a:t>
            </a:r>
          </a:p>
          <a:p>
            <a:endParaRPr lang="en-US" sz="1800" kern="0" dirty="0">
              <a:solidFill>
                <a:srgbClr val="242424"/>
              </a:solidFill>
              <a:effectLst/>
              <a:highlight>
                <a:srgbClr val="FFFFFF"/>
              </a:highlight>
              <a:latin typeface="Lato" panose="020F050202020403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Always Stop on Red</a:t>
            </a:r>
            <a:r>
              <a:rPr lang="en-US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: It’s the law, and it saves lives. </a:t>
            </a:r>
            <a:r>
              <a:rPr lang="en-US" sz="1800"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Especially when you are in your FDOT vehicle, set a good example and always stop on red.</a:t>
            </a:r>
            <a:endParaRPr lang="en-US" sz="1800">
              <a:effectLst/>
              <a:latin typeface="Franklin Gothic Book" panose="020B05030201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A75AF9-DB09-D046-AB3D-1BA5794FDCB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5849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ABFFA-8BD9-4D9D-80E5-B217A9AE83B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A5D9-8788-4D9F-BC7E-DD633C20A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13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ABFFA-8BD9-4D9D-80E5-B217A9AE83B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A5D9-8788-4D9F-BC7E-DD633C20A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30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ABFFA-8BD9-4D9D-80E5-B217A9AE83B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A5D9-8788-4D9F-BC7E-DD633C20A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398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CB2E4-C47F-7348-93E3-E95A228FB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2D982A-2C9F-2C46-8358-0C60AC6EBC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7170E-B341-9541-B82C-7F8B78549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C3EF-6CA0-1B46-BDC2-B07AE0D10D6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D0075B-DA49-B644-9D90-9C8BEE21C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2E437-96DD-294E-A71E-E89194DBC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F47B3-8D52-814E-8FEA-99BCBFFCB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922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0F566-DE82-1D43-99BB-83CC55DEA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76703-5846-7741-9857-7C48B8B0D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B9B77-30C1-A94B-916E-F54DAE8F6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C3EF-6CA0-1B46-BDC2-B07AE0D10D6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351520-54AD-5D4D-97CA-4B432D455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CF123-8EE0-674C-ACD2-AE60EFA35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F47B3-8D52-814E-8FEA-99BCBFFCB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890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A9DE9-8864-C244-B0CB-1D477BEA3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86B719-1D6F-E34C-99A6-584B894293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C91222-DE86-4442-A973-F3DAA1AE2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C3EF-6CA0-1B46-BDC2-B07AE0D10D6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11574-33BE-A148-B030-41D8D1DFA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9E634-7247-7B43-925D-CF563730B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F47B3-8D52-814E-8FEA-99BCBFFCB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7796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035A2-151B-7442-83E4-FB495723F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827E1-C472-9940-8B11-F853785C45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C8697D-A9A6-6C49-B980-507546A977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D1580F-00A7-E340-914F-318D180E4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C3EF-6CA0-1B46-BDC2-B07AE0D10D6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815337-0DBB-8C44-B009-DB7C60DCB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46C534-B855-414D-9390-FA514453A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F47B3-8D52-814E-8FEA-99BCBFFCB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535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645B6-F3FF-5C4D-94C2-C3B898741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C798BC-111A-8645-9409-BDD29CBA8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24FF24-18F0-724C-9A29-32548BEEB6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38F355-1F4A-A24E-8FAC-70237440DC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5D3BD5-34DC-6046-A282-05E30BE2DC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FFBD2C-F7E6-CE44-B740-C14D99316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C3EF-6CA0-1B46-BDC2-B07AE0D10D6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CEECEF-C2C5-CC44-9869-5A93F2C7A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B572D5-0A43-034A-B1C2-FA925D8C3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F47B3-8D52-814E-8FEA-99BCBFFCB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7024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FC626-18C2-9E48-85C9-AF922DE6B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2127D5-09D8-5045-B80E-EDBBA980F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C3EF-6CA0-1B46-BDC2-B07AE0D10D6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85361B-1178-A64D-95C6-3632A1877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7DD211-8949-CD46-863D-7777CCC59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F47B3-8D52-814E-8FEA-99BCBFFCB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1266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DC4ADB-3F10-7546-A8A7-3A57253A2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C3EF-6CA0-1B46-BDC2-B07AE0D10D6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9F82DF-AE37-C142-8CE3-26EB6408E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1773D-E191-304E-A860-94ADA4DC1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F47B3-8D52-814E-8FEA-99BCBFFCB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61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B85C7-4915-F146-B61F-D7960C044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B8C26-A67B-FF41-9218-EC22EC0A9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C340C8-7E73-A842-A61E-2C54285908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D38888-C379-B944-AD6C-EC1F7CCC5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C3EF-6CA0-1B46-BDC2-B07AE0D10D6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892729-580C-084C-BF52-BAC4BF3E5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664223-15C5-6D42-AB04-4E5148421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F47B3-8D52-814E-8FEA-99BCBFFCB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566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ABFFA-8BD9-4D9D-80E5-B217A9AE83B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A5D9-8788-4D9F-BC7E-DD633C20A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847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EB259-7D34-EC4B-B6F4-46D8F542B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1A7D7C-05B1-1B4F-91CB-F83D42CF2E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071760-4C10-8640-A41A-6C693479D4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F0A796-9A0C-844D-81E1-6188EF077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C3EF-6CA0-1B46-BDC2-B07AE0D10D6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EE9236-E74E-6A4D-87B3-FECDF8B57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9700AE-5D42-C34B-80CA-02BB96B68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F47B3-8D52-814E-8FEA-99BCBFFCB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713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0D63C-1503-ED4D-B722-5C77998DD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661AA5-9D2D-EE47-A523-0754DB5890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38508A-20E9-F546-A7C0-805404504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C3EF-6CA0-1B46-BDC2-B07AE0D10D6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EBEF5-ED8D-774F-BF30-8CA53737B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CEBCB-B395-CF4C-99AB-768BF5D70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F47B3-8D52-814E-8FEA-99BCBFFCB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6329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CE54DB-AEF1-F943-A998-A06E9229D3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1EDBA1-3E88-BD46-A726-658CD777B0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DC2F0-BA23-C94C-A133-29D870BA9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C3EF-6CA0-1B46-BDC2-B07AE0D10D6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E02D1-BEB2-E24A-B2E9-6FB3CA744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9BBC0-7943-BF4A-8FBB-587E8CDEB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F47B3-8D52-814E-8FEA-99BCBFFCB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47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5CF559E-0959-4552-BC32-4FC730FE307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1606550"/>
            <a:ext cx="10515600" cy="412439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E6E3354-B646-4562-8A0B-46A31844BB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V="1">
            <a:off x="0" y="1030750"/>
            <a:ext cx="12192001" cy="125983"/>
          </a:xfrm>
          <a:prstGeom prst="rect">
            <a:avLst/>
          </a:prstGeom>
        </p:spPr>
      </p:pic>
      <p:sp>
        <p:nvSpPr>
          <p:cNvPr id="10" name="Title 12">
            <a:extLst>
              <a:ext uri="{FF2B5EF4-FFF2-40B4-BE49-F238E27FC236}">
                <a16:creationId xmlns:a16="http://schemas.microsoft.com/office/drawing/2014/main" id="{1E1B5F76-4252-4CCC-83C8-C2B6BCFC3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65126"/>
            <a:ext cx="10591800" cy="536798"/>
          </a:xfrm>
          <a:prstGeom prst="rect">
            <a:avLst/>
          </a:prstGeom>
        </p:spPr>
        <p:txBody>
          <a:bodyPr/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2199784-DBE6-4E30-B781-D1E28AF354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9890"/>
          <a:stretch/>
        </p:blipFill>
        <p:spPr>
          <a:xfrm flipV="1">
            <a:off x="-1" y="6222630"/>
            <a:ext cx="12192001" cy="635368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51E26AD1-D14D-47E1-92C5-CC477512700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2000" y="6309267"/>
            <a:ext cx="1012951" cy="446234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412954BA-DBAD-49B0-AE66-1A2752DC180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356113" y="6319900"/>
            <a:ext cx="1110642" cy="412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09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ABFFA-8BD9-4D9D-80E5-B217A9AE83B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A5D9-8788-4D9F-BC7E-DD633C20A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935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ABFFA-8BD9-4D9D-80E5-B217A9AE83B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A5D9-8788-4D9F-BC7E-DD633C20A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658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ABFFA-8BD9-4D9D-80E5-B217A9AE83B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A5D9-8788-4D9F-BC7E-DD633C20A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718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ABFFA-8BD9-4D9D-80E5-B217A9AE83B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A5D9-8788-4D9F-BC7E-DD633C20A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69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ABFFA-8BD9-4D9D-80E5-B217A9AE83B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A5D9-8788-4D9F-BC7E-DD633C20A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782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ABFFA-8BD9-4D9D-80E5-B217A9AE83B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A5D9-8788-4D9F-BC7E-DD633C20A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788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ABFFA-8BD9-4D9D-80E5-B217A9AE83B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9A5D9-8788-4D9F-BC7E-DD633C20A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545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ABFFA-8BD9-4D9D-80E5-B217A9AE83B7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9A5D9-8788-4D9F-BC7E-DD633C20A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403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4A3EF2-66B3-E74E-A682-A82AD031B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F26E4A-EE37-864A-A646-5D9C3CE70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ECF73-279B-A44C-A7E5-ECE54354FD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0C3EF-6CA0-1B46-BDC2-B07AE0D10D6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FEDF7F-98C7-AF41-9D3F-2C42440214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D17A5-7DD9-F24C-AEDE-9DB948E773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F47B3-8D52-814E-8FEA-99BCBFFCB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52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7F3F63C1-87C3-FF07-00BC-30F9D791D3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769168"/>
            <a:ext cx="12222472" cy="4066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8" descr="See the source image">
            <a:extLst>
              <a:ext uri="{FF2B5EF4-FFF2-40B4-BE49-F238E27FC236}">
                <a16:creationId xmlns:a16="http://schemas.microsoft.com/office/drawing/2014/main" id="{E5AEFC59-09C9-34EF-0F5F-FC2DE4C6A8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5761" y="5992656"/>
            <a:ext cx="1294183" cy="648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62E81330-279F-CAAE-A0F5-08A16076C5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88009" y="6063396"/>
            <a:ext cx="1418230" cy="577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7E8D707-A52C-257F-806C-7E1BDEAE74B0}"/>
              </a:ext>
            </a:extLst>
          </p:cNvPr>
          <p:cNvSpPr txBox="1"/>
          <p:nvPr/>
        </p:nvSpPr>
        <p:spPr>
          <a:xfrm>
            <a:off x="2007704" y="6124106"/>
            <a:ext cx="79016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Help spread the word on social with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#ZeroInOnRed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and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#TargetZeroFL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030C75E-580E-51A0-88E6-AEEFAD89362B}"/>
              </a:ext>
            </a:extLst>
          </p:cNvPr>
          <p:cNvSpPr txBox="1"/>
          <p:nvPr/>
        </p:nvSpPr>
        <p:spPr>
          <a:xfrm>
            <a:off x="1679944" y="5448849"/>
            <a:ext cx="32535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Lato" panose="020F0502020204030203" pitchFamily="34" charset="0"/>
                <a:cs typeface="Lato" panose="020F0502020204030203" pitchFamily="34" charset="0"/>
              </a:rPr>
              <a:t>August 4 – 10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828E624-A5B2-5BDE-A28E-471173A3CF16}"/>
              </a:ext>
            </a:extLst>
          </p:cNvPr>
          <p:cNvSpPr txBox="1"/>
          <p:nvPr/>
        </p:nvSpPr>
        <p:spPr>
          <a:xfrm>
            <a:off x="3102428" y="374811"/>
            <a:ext cx="8752114" cy="113877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Let’s Get Everyone Home Safely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1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by always stopping on red</a:t>
            </a:r>
            <a:endParaRPr kumimoji="0" lang="en-US" sz="4000" b="1" i="1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536055B-A8A6-7964-EF49-6AE231FCCA9B}"/>
              </a:ext>
            </a:extLst>
          </p:cNvPr>
          <p:cNvSpPr txBox="1"/>
          <p:nvPr/>
        </p:nvSpPr>
        <p:spPr>
          <a:xfrm>
            <a:off x="145059" y="119227"/>
            <a:ext cx="2990028" cy="1738938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*****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a national survey,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over 30%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 drivers admit to running a red light in the past 30 days (AAA)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0F771C7-C734-3474-896E-661CED50C53A}"/>
              </a:ext>
            </a:extLst>
          </p:cNvPr>
          <p:cNvSpPr txBox="1"/>
          <p:nvPr/>
        </p:nvSpPr>
        <p:spPr>
          <a:xfrm>
            <a:off x="673769" y="5027587"/>
            <a:ext cx="5596853" cy="523220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NATIONAL STOP ON RED WEEK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48958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325A5F-A12C-304B-BD53-98BD76D9079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5237133-2172-024F-A71B-97D3B65F19E9}"/>
              </a:ext>
            </a:extLst>
          </p:cNvPr>
          <p:cNvSpPr txBox="1"/>
          <p:nvPr/>
        </p:nvSpPr>
        <p:spPr>
          <a:xfrm>
            <a:off x="281810" y="407166"/>
            <a:ext cx="75662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 panose="020B0604020202020204" pitchFamily="34" charset="0"/>
                <a:ea typeface="+mn-ea"/>
                <a:cs typeface="Arial Black" panose="020B0604020202020204" pitchFamily="34" charset="0"/>
              </a:rPr>
              <a:t>THINK AHEAD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>
                <a:solidFill>
                  <a:prstClr val="white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STOP ON </a:t>
            </a:r>
            <a:r>
              <a:rPr lang="en-US" sz="4800" b="1" dirty="0">
                <a:solidFill>
                  <a:srgbClr val="FF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RED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anose="020B0604020202020204" pitchFamily="34" charset="0"/>
              <a:ea typeface="+mn-ea"/>
              <a:cs typeface="Arial Black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17338C4-B9B7-F54B-BE53-8F89E2A6753D}"/>
              </a:ext>
            </a:extLst>
          </p:cNvPr>
          <p:cNvSpPr/>
          <p:nvPr/>
        </p:nvSpPr>
        <p:spPr>
          <a:xfrm>
            <a:off x="370710" y="2102369"/>
            <a:ext cx="52807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 have less than two seconds to decide how you will react when approaching an intersection that goes from green to yellow. Over 30% of all traffic fatalities occur from intersection-related crashes*. Avoid distractions and stay alert so you’re able to make a safe decision quickly.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It Could Save Your Life.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6481C7D-4410-AC4D-B5DD-C6EE2E3874B0}"/>
              </a:ext>
            </a:extLst>
          </p:cNvPr>
          <p:cNvSpPr/>
          <p:nvPr/>
        </p:nvSpPr>
        <p:spPr>
          <a:xfrm>
            <a:off x="3539992" y="6591144"/>
            <a:ext cx="2770827" cy="219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*Sourced from the Florida Department of Transportation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1C82474E-C525-B44D-9EA6-FCF89D68935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710" y="5255968"/>
            <a:ext cx="2506132" cy="1020528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9FC352C-26FC-F368-8D13-AA78D5155E5A}"/>
              </a:ext>
            </a:extLst>
          </p:cNvPr>
          <p:cNvSpPr txBox="1"/>
          <p:nvPr/>
        </p:nvSpPr>
        <p:spPr>
          <a:xfrm>
            <a:off x="241110" y="4560064"/>
            <a:ext cx="40356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all" spc="-100" normalizeH="0" baseline="0" noProof="0" dirty="0">
                <a:ln>
                  <a:noFill/>
                </a:ln>
                <a:solidFill>
                  <a:srgbClr val="E46727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Let’s Get Everyone </a:t>
            </a:r>
            <a:r>
              <a:rPr kumimoji="0" lang="en-US" sz="2000" b="0" i="0" u="none" strike="noStrike" kern="1200" cap="all" spc="-1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Home.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09D527-204F-63AC-307D-EC2B5C48D9A6}"/>
              </a:ext>
            </a:extLst>
          </p:cNvPr>
          <p:cNvSpPr txBox="1"/>
          <p:nvPr/>
        </p:nvSpPr>
        <p:spPr>
          <a:xfrm>
            <a:off x="39299" y="6315501"/>
            <a:ext cx="34613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Help spread the word on social with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#ZeroInOnRed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and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#TargetZeroFL</a:t>
            </a:r>
          </a:p>
        </p:txBody>
      </p:sp>
    </p:spTree>
    <p:extLst>
      <p:ext uri="{BB962C8B-B14F-4D97-AF65-F5344CB8AC3E}">
        <p14:creationId xmlns:p14="http://schemas.microsoft.com/office/powerpoint/2010/main" val="2032500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335</Words>
  <Application>Microsoft Office PowerPoint</Application>
  <PresentationFormat>Widescreen</PresentationFormat>
  <Paragraphs>26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Aptos</vt:lpstr>
      <vt:lpstr>Arial</vt:lpstr>
      <vt:lpstr>Arial Black</vt:lpstr>
      <vt:lpstr>Calibri</vt:lpstr>
      <vt:lpstr>Calibri Light</vt:lpstr>
      <vt:lpstr>Franklin Gothic Book</vt:lpstr>
      <vt:lpstr>Lato</vt:lpstr>
      <vt:lpstr>3_Office Theme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Larry Hagen</dc:creator>
  <cp:lastModifiedBy>Young, Brenda</cp:lastModifiedBy>
  <cp:revision>7</cp:revision>
  <dcterms:created xsi:type="dcterms:W3CDTF">2024-07-31T10:01:47Z</dcterms:created>
  <dcterms:modified xsi:type="dcterms:W3CDTF">2024-08-06T19:08:22Z</dcterms:modified>
</cp:coreProperties>
</file>