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456" r:id="rId2"/>
    <p:sldId id="484" r:id="rId3"/>
    <p:sldId id="485" r:id="rId4"/>
  </p:sldIdLst>
  <p:sldSz cx="12192000" cy="6858000"/>
  <p:notesSz cx="7010400" cy="92964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3E8BDE-8E47-45FB-21E3-6D6B9383540B}" name="Maria Camacho" initials="MC" userId="S::Maria.Camacho@qcausa.com::c48b6ea0-071e-4988-94e4-51bbd381671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7E0"/>
    <a:srgbClr val="E36426"/>
    <a:srgbClr val="1A485D"/>
    <a:srgbClr val="4A2D5B"/>
    <a:srgbClr val="004BEC"/>
    <a:srgbClr val="193E72"/>
    <a:srgbClr val="C60909"/>
    <a:srgbClr val="FFAFAF"/>
    <a:srgbClr val="414042"/>
    <a:srgbClr val="FFD1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2" autoAdjust="0"/>
    <p:restoredTop sz="94921"/>
  </p:normalViewPr>
  <p:slideViewPr>
    <p:cSldViewPr snapToGrid="0">
      <p:cViewPr varScale="1">
        <p:scale>
          <a:sx n="101" d="100"/>
          <a:sy n="101" d="100"/>
        </p:scale>
        <p:origin x="82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2024-09-09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928" userDrawn="1">
          <p15:clr>
            <a:srgbClr val="F26B43"/>
          </p15:clr>
        </p15:guide>
        <p15:guide id="2" pos="2208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ensure safety of child passengers, it is essential that the right </a:t>
            </a:r>
            <a:r>
              <a:rPr lang="en-US"/>
              <a:t>type of seat </a:t>
            </a:r>
            <a:r>
              <a:rPr lang="en-US" dirty="0"/>
              <a:t>be used, and that it be installed properly. It must fit the age and size of the child.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3520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458332-5A37-8B43-CCCC-BA9503CCC1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" y="-243188"/>
            <a:ext cx="12179300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CCE6B8C-E496-7DB3-30E7-A02FD59C78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4602" y="4468730"/>
            <a:ext cx="3258150" cy="6084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7ED42F-72FA-753A-C368-26C827934E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57" y="4130572"/>
            <a:ext cx="2668344" cy="13341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C9A6EF-0AFA-7309-F414-97420FFD868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188" y="4270130"/>
            <a:ext cx="2625628" cy="1068463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9B33F1F-261B-0534-AC01-7A0E60D84A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662003"/>
            <a:ext cx="11099800" cy="1217686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AB53CAC-91D1-9F65-F0AF-8C5F890768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8178" y="6123333"/>
            <a:ext cx="6032500" cy="641350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endParaRPr lang="en-US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4649B3-5AC9-FF46-B181-CA989F6EB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79" y="365125"/>
            <a:ext cx="11398322" cy="9048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87BC82-7213-B8E9-663D-A52E2FB014B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43339" y="2062163"/>
            <a:ext cx="11105322" cy="3952557"/>
          </a:xfrm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defRPr/>
            </a:lvl1pPr>
            <a:lvl2pPr>
              <a:lnSpc>
                <a:spcPct val="120000"/>
              </a:lnSpc>
              <a:spcBef>
                <a:spcPts val="600"/>
              </a:spcBef>
              <a:defRPr/>
            </a:lvl2pPr>
            <a:lvl3pPr>
              <a:lnSpc>
                <a:spcPct val="120000"/>
              </a:lnSpc>
              <a:spcBef>
                <a:spcPts val="600"/>
              </a:spcBef>
              <a:defRPr/>
            </a:lvl3pPr>
            <a:lvl4pPr>
              <a:lnSpc>
                <a:spcPct val="120000"/>
              </a:lnSpc>
              <a:spcBef>
                <a:spcPts val="600"/>
              </a:spcBef>
              <a:defRPr/>
            </a:lvl4pPr>
            <a:lvl5pPr>
              <a:lnSpc>
                <a:spcPct val="12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6C69A8-2ECB-265D-4EAD-824A47BEF88D}"/>
              </a:ext>
            </a:extLst>
          </p:cNvPr>
          <p:cNvSpPr txBox="1"/>
          <p:nvPr userDrawn="1"/>
        </p:nvSpPr>
        <p:spPr>
          <a:xfrm>
            <a:off x="11467736" y="6420126"/>
            <a:ext cx="528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DA4BB91-A7ED-F94A-8128-19C5044C605A}" type="slidenum">
              <a:rPr lang="en-US" sz="1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082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0FB2554-3E7B-D591-B8A2-684A9FB15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79" y="365125"/>
            <a:ext cx="11398322" cy="9048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4595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E545982-C986-F052-9305-5CC5230131C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3699E8E4-ED65-23BE-B3E8-516D8EAE4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981" y="365125"/>
            <a:ext cx="11439019" cy="904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D2ECDA0-0F26-3C1D-E6E5-1091BBB83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86871" y="6313818"/>
            <a:ext cx="594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99AAC7-1B7D-EB46-ABE0-AD155B49AB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C832D02-F21B-FF13-0D37-E1FBA979E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835" y="2133600"/>
            <a:ext cx="11264348" cy="3755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F6F6520-C48B-0EFE-A6B9-08135F7C387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24651" y="6356350"/>
            <a:ext cx="1206396" cy="2253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193393E-6BE3-A510-CFCD-9B4DB0F170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28" y="6247985"/>
            <a:ext cx="946980" cy="4734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469554D-F587-1318-84A8-985269311BD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396" y="6265517"/>
            <a:ext cx="978604" cy="39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9" r:id="rId2"/>
    <p:sldLayoutId id="2147483691" r:id="rId3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EB7D594-7AEA-9F73-51AB-A46148FF9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661987"/>
            <a:ext cx="11099800" cy="1859831"/>
          </a:xfrm>
        </p:spPr>
        <p:txBody>
          <a:bodyPr>
            <a:normAutofit/>
          </a:bodyPr>
          <a:lstStyle/>
          <a:p>
            <a:r>
              <a:rPr lang="en-US" dirty="0"/>
              <a:t>CHILD PASSENGER </a:t>
            </a:r>
            <a:br>
              <a:rPr lang="en-US" dirty="0"/>
            </a:br>
            <a:r>
              <a:rPr lang="en-US" dirty="0"/>
              <a:t>SAFETY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5A8225-3337-C56B-99C6-70BF954B08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43985" y="6094112"/>
            <a:ext cx="4001118" cy="641350"/>
          </a:xfrm>
        </p:spPr>
        <p:txBody>
          <a:bodyPr/>
          <a:lstStyle/>
          <a:p>
            <a:r>
              <a:rPr lang="en-US" dirty="0" err="1"/>
              <a:t>NHTSA.gov</a:t>
            </a:r>
            <a:r>
              <a:rPr lang="en-US" dirty="0"/>
              <a:t>/</a:t>
            </a:r>
            <a:r>
              <a:rPr lang="en-US" dirty="0" err="1"/>
              <a:t>TheRightSeat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5B1B00-3395-A48F-5681-97BAC9B51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897" y="5721969"/>
            <a:ext cx="948088" cy="9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86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ED6667C-154F-C44A-CC75-04134CE4E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79" y="365125"/>
            <a:ext cx="11398322" cy="904875"/>
          </a:xfrm>
        </p:spPr>
        <p:txBody>
          <a:bodyPr>
            <a:normAutofit/>
          </a:bodyPr>
          <a:lstStyle/>
          <a:p>
            <a:r>
              <a:rPr lang="en-US" dirty="0"/>
              <a:t>Car Seat Recommendations for Children 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584CC4-7D18-4214-AC7C-7D81669EB578}"/>
              </a:ext>
            </a:extLst>
          </p:cNvPr>
          <p:cNvSpPr/>
          <p:nvPr/>
        </p:nvSpPr>
        <p:spPr>
          <a:xfrm>
            <a:off x="4167781" y="3970932"/>
            <a:ext cx="1764014" cy="1966405"/>
          </a:xfrm>
          <a:prstGeom prst="rect">
            <a:avLst/>
          </a:prstGeom>
          <a:solidFill>
            <a:schemeClr val="bg1"/>
          </a:solidFill>
          <a:ln w="19050" cap="flat">
            <a:solidFill>
              <a:srgbClr val="E36426"/>
            </a:solidFill>
            <a:prstDash val="solid"/>
            <a:miter/>
          </a:ln>
        </p:spPr>
        <p:txBody>
          <a:bodyPr rot="0" spcFirstLastPara="0" vertOverflow="overflow" horzOverflow="overflow" vert="vert270" wrap="square" lIns="72000" tIns="180000" rIns="72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63EDDE-A727-CA32-F847-3B6FF6E17CD0}"/>
              </a:ext>
            </a:extLst>
          </p:cNvPr>
          <p:cNvSpPr/>
          <p:nvPr/>
        </p:nvSpPr>
        <p:spPr>
          <a:xfrm>
            <a:off x="6215797" y="3970932"/>
            <a:ext cx="1764014" cy="1966405"/>
          </a:xfrm>
          <a:prstGeom prst="rect">
            <a:avLst/>
          </a:prstGeom>
          <a:solidFill>
            <a:schemeClr val="bg1"/>
          </a:solidFill>
          <a:ln w="19050" cap="flat">
            <a:solidFill>
              <a:srgbClr val="E36426"/>
            </a:solidFill>
            <a:prstDash val="solid"/>
            <a:miter/>
          </a:ln>
        </p:spPr>
        <p:txBody>
          <a:bodyPr rot="0" spcFirstLastPara="0" vertOverflow="overflow" horzOverflow="overflow" vert="vert270" wrap="square" lIns="72000" tIns="180000" rIns="72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80D061-2269-EF9E-8618-81B9DC261873}"/>
              </a:ext>
            </a:extLst>
          </p:cNvPr>
          <p:cNvSpPr/>
          <p:nvPr/>
        </p:nvSpPr>
        <p:spPr>
          <a:xfrm>
            <a:off x="8263811" y="3970932"/>
            <a:ext cx="1764014" cy="1966405"/>
          </a:xfrm>
          <a:prstGeom prst="rect">
            <a:avLst/>
          </a:prstGeom>
          <a:solidFill>
            <a:schemeClr val="bg1"/>
          </a:solidFill>
          <a:ln w="19050" cap="flat">
            <a:solidFill>
              <a:srgbClr val="E36426"/>
            </a:solidFill>
            <a:prstDash val="solid"/>
            <a:miter/>
          </a:ln>
        </p:spPr>
        <p:txBody>
          <a:bodyPr rot="0" spcFirstLastPara="0" vertOverflow="overflow" horzOverflow="overflow" vert="vert270" wrap="square" lIns="72000" tIns="180000" rIns="72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9F52CF-E011-FAB1-4F60-C6738A7C9697}"/>
              </a:ext>
            </a:extLst>
          </p:cNvPr>
          <p:cNvSpPr/>
          <p:nvPr/>
        </p:nvSpPr>
        <p:spPr>
          <a:xfrm>
            <a:off x="2119766" y="3970932"/>
            <a:ext cx="1764014" cy="1966405"/>
          </a:xfrm>
          <a:prstGeom prst="rect">
            <a:avLst/>
          </a:prstGeom>
          <a:solidFill>
            <a:schemeClr val="bg1"/>
          </a:solidFill>
          <a:ln w="19050" cap="flat">
            <a:solidFill>
              <a:srgbClr val="E36426"/>
            </a:solidFill>
            <a:prstDash val="solid"/>
            <a:miter/>
          </a:ln>
        </p:spPr>
        <p:txBody>
          <a:bodyPr rot="0" spcFirstLastPara="0" vertOverflow="overflow" horzOverflow="overflow" vert="vert270" wrap="square" lIns="72000" tIns="180000" rIns="72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73263C-8564-EDBD-E229-DCBB06DCE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101" y="3970932"/>
            <a:ext cx="1442304" cy="14172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3B8713-FA7E-7A68-3DE4-849768EBCB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756" y="4099878"/>
            <a:ext cx="1325996" cy="1302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2613C5-EAB1-EC31-0036-7FC1E69F8A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926" y="4093174"/>
            <a:ext cx="1471895" cy="13096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AC29BC-5668-1DD6-AA68-AAB451D106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161" y="3994278"/>
            <a:ext cx="1592805" cy="14172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0E923AB-8599-2953-26AA-574A5EF44C63}"/>
              </a:ext>
            </a:extLst>
          </p:cNvPr>
          <p:cNvSpPr txBox="1"/>
          <p:nvPr/>
        </p:nvSpPr>
        <p:spPr>
          <a:xfrm>
            <a:off x="1977939" y="5381516"/>
            <a:ext cx="19898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REAR-FACING</a:t>
            </a:r>
          </a:p>
          <a:p>
            <a:pPr algn="ctr"/>
            <a:r>
              <a:rPr lang="en-US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 SEAT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93A249-9CA1-7926-D11C-EF91D3F681DC}"/>
              </a:ext>
            </a:extLst>
          </p:cNvPr>
          <p:cNvSpPr txBox="1"/>
          <p:nvPr/>
        </p:nvSpPr>
        <p:spPr>
          <a:xfrm>
            <a:off x="4063819" y="5381516"/>
            <a:ext cx="19898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effectLst/>
                <a:latin typeface="Helvetica" pitchFamily="2" charset="0"/>
              </a:rPr>
              <a:t>FORWARD-FACING </a:t>
            </a:r>
            <a:br>
              <a:rPr lang="en-US" sz="1200" b="1" dirty="0">
                <a:effectLst/>
                <a:latin typeface="Helvetica" pitchFamily="2" charset="0"/>
              </a:rPr>
            </a:br>
            <a:r>
              <a:rPr lang="en-US" sz="1200" b="1" dirty="0">
                <a:effectLst/>
                <a:latin typeface="Helvetica" pitchFamily="2" charset="0"/>
              </a:rPr>
              <a:t>CAR SEAT</a:t>
            </a:r>
            <a:endParaRPr lang="en-US" sz="1200" dirty="0">
              <a:effectLst/>
              <a:latin typeface="Helvetica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A5FFB6-B606-461F-D883-A5CB1978B28D}"/>
              </a:ext>
            </a:extLst>
          </p:cNvPr>
          <p:cNvSpPr txBox="1"/>
          <p:nvPr/>
        </p:nvSpPr>
        <p:spPr>
          <a:xfrm>
            <a:off x="6062665" y="5381516"/>
            <a:ext cx="19898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effectLst/>
                <a:latin typeface="Helvetica" pitchFamily="2" charset="0"/>
              </a:rPr>
              <a:t>BOOSTER SEAT</a:t>
            </a:r>
            <a:endParaRPr lang="en-US" sz="1200" dirty="0">
              <a:effectLst/>
              <a:latin typeface="Helvetica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67F426-CEB8-DD06-FECD-F63D54E8D807}"/>
              </a:ext>
            </a:extLst>
          </p:cNvPr>
          <p:cNvSpPr txBox="1"/>
          <p:nvPr/>
        </p:nvSpPr>
        <p:spPr>
          <a:xfrm>
            <a:off x="8121580" y="5381516"/>
            <a:ext cx="19898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effectLst/>
                <a:latin typeface="Helvetica" pitchFamily="2" charset="0"/>
              </a:rPr>
              <a:t>SEAT BELT</a:t>
            </a:r>
            <a:endParaRPr lang="en-US" sz="1200" dirty="0">
              <a:effectLst/>
              <a:latin typeface="Helvetica" pitchFamily="2" charset="0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0680B76B-BDCD-EAAE-BA18-885CB6F8C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546454"/>
              </p:ext>
            </p:extLst>
          </p:nvPr>
        </p:nvGraphicFramePr>
        <p:xfrm>
          <a:off x="2119766" y="2359601"/>
          <a:ext cx="740594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688">
                  <a:extLst>
                    <a:ext uri="{9D8B030D-6E8A-4147-A177-3AD203B41FA5}">
                      <a16:colId xmlns:a16="http://schemas.microsoft.com/office/drawing/2014/main" val="554208178"/>
                    </a:ext>
                  </a:extLst>
                </a:gridCol>
                <a:gridCol w="569688">
                  <a:extLst>
                    <a:ext uri="{9D8B030D-6E8A-4147-A177-3AD203B41FA5}">
                      <a16:colId xmlns:a16="http://schemas.microsoft.com/office/drawing/2014/main" val="574160832"/>
                    </a:ext>
                  </a:extLst>
                </a:gridCol>
                <a:gridCol w="569688">
                  <a:extLst>
                    <a:ext uri="{9D8B030D-6E8A-4147-A177-3AD203B41FA5}">
                      <a16:colId xmlns:a16="http://schemas.microsoft.com/office/drawing/2014/main" val="136091574"/>
                    </a:ext>
                  </a:extLst>
                </a:gridCol>
                <a:gridCol w="569688">
                  <a:extLst>
                    <a:ext uri="{9D8B030D-6E8A-4147-A177-3AD203B41FA5}">
                      <a16:colId xmlns:a16="http://schemas.microsoft.com/office/drawing/2014/main" val="2418445784"/>
                    </a:ext>
                  </a:extLst>
                </a:gridCol>
                <a:gridCol w="569688">
                  <a:extLst>
                    <a:ext uri="{9D8B030D-6E8A-4147-A177-3AD203B41FA5}">
                      <a16:colId xmlns:a16="http://schemas.microsoft.com/office/drawing/2014/main" val="2382981776"/>
                    </a:ext>
                  </a:extLst>
                </a:gridCol>
                <a:gridCol w="569688">
                  <a:extLst>
                    <a:ext uri="{9D8B030D-6E8A-4147-A177-3AD203B41FA5}">
                      <a16:colId xmlns:a16="http://schemas.microsoft.com/office/drawing/2014/main" val="2414821644"/>
                    </a:ext>
                  </a:extLst>
                </a:gridCol>
                <a:gridCol w="569688">
                  <a:extLst>
                    <a:ext uri="{9D8B030D-6E8A-4147-A177-3AD203B41FA5}">
                      <a16:colId xmlns:a16="http://schemas.microsoft.com/office/drawing/2014/main" val="3137103484"/>
                    </a:ext>
                  </a:extLst>
                </a:gridCol>
                <a:gridCol w="569688">
                  <a:extLst>
                    <a:ext uri="{9D8B030D-6E8A-4147-A177-3AD203B41FA5}">
                      <a16:colId xmlns:a16="http://schemas.microsoft.com/office/drawing/2014/main" val="3785820842"/>
                    </a:ext>
                  </a:extLst>
                </a:gridCol>
                <a:gridCol w="569688">
                  <a:extLst>
                    <a:ext uri="{9D8B030D-6E8A-4147-A177-3AD203B41FA5}">
                      <a16:colId xmlns:a16="http://schemas.microsoft.com/office/drawing/2014/main" val="3620150571"/>
                    </a:ext>
                  </a:extLst>
                </a:gridCol>
                <a:gridCol w="569688">
                  <a:extLst>
                    <a:ext uri="{9D8B030D-6E8A-4147-A177-3AD203B41FA5}">
                      <a16:colId xmlns:a16="http://schemas.microsoft.com/office/drawing/2014/main" val="3044127375"/>
                    </a:ext>
                  </a:extLst>
                </a:gridCol>
                <a:gridCol w="569688">
                  <a:extLst>
                    <a:ext uri="{9D8B030D-6E8A-4147-A177-3AD203B41FA5}">
                      <a16:colId xmlns:a16="http://schemas.microsoft.com/office/drawing/2014/main" val="2665344945"/>
                    </a:ext>
                  </a:extLst>
                </a:gridCol>
                <a:gridCol w="569688">
                  <a:extLst>
                    <a:ext uri="{9D8B030D-6E8A-4147-A177-3AD203B41FA5}">
                      <a16:colId xmlns:a16="http://schemas.microsoft.com/office/drawing/2014/main" val="2911467390"/>
                    </a:ext>
                  </a:extLst>
                </a:gridCol>
                <a:gridCol w="569688">
                  <a:extLst>
                    <a:ext uri="{9D8B030D-6E8A-4147-A177-3AD203B41FA5}">
                      <a16:colId xmlns:a16="http://schemas.microsoft.com/office/drawing/2014/main" val="3703137427"/>
                    </a:ext>
                  </a:extLst>
                </a:gridCol>
              </a:tblGrid>
              <a:tr h="314154">
                <a:tc gridSpan="3">
                  <a:txBody>
                    <a:bodyPr/>
                    <a:lstStyle/>
                    <a:p>
                      <a:endParaRPr lang="en-US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7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7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7E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575656"/>
                  </a:ext>
                </a:extLst>
              </a:tr>
              <a:tr h="314154">
                <a:tc>
                  <a:txBody>
                    <a:bodyPr/>
                    <a:lstStyle/>
                    <a:p>
                      <a:endParaRPr lang="en-US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US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3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4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3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4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3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42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E3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3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42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E3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3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42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E3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42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979909"/>
                  </a:ext>
                </a:extLst>
              </a:tr>
              <a:tr h="314154">
                <a:tc>
                  <a:txBody>
                    <a:bodyPr/>
                    <a:lstStyle/>
                    <a:p>
                      <a:endParaRPr lang="en-US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endParaRPr lang="en-US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48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48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48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48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48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48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48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485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161020"/>
                  </a:ext>
                </a:extLst>
              </a:tr>
              <a:tr h="314154">
                <a:tc>
                  <a:txBody>
                    <a:bodyPr/>
                    <a:lstStyle/>
                    <a:p>
                      <a:endParaRPr lang="en-US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n-US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2D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2D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2D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2D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2D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996577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EB64D7F1-A4EB-E244-6F2F-70E75CA43BAB}"/>
              </a:ext>
            </a:extLst>
          </p:cNvPr>
          <p:cNvSpPr txBox="1"/>
          <p:nvPr/>
        </p:nvSpPr>
        <p:spPr>
          <a:xfrm>
            <a:off x="2075929" y="2398027"/>
            <a:ext cx="18516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Rear-Facing Car Seat </a:t>
            </a:r>
            <a:endParaRPr lang="en-US" sz="12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B7F212-A282-7036-D793-B65B3D0C3419}"/>
              </a:ext>
            </a:extLst>
          </p:cNvPr>
          <p:cNvSpPr txBox="1"/>
          <p:nvPr/>
        </p:nvSpPr>
        <p:spPr>
          <a:xfrm>
            <a:off x="3204027" y="2783891"/>
            <a:ext cx="23834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effectLst/>
                <a:latin typeface="Helvetica" pitchFamily="2" charset="0"/>
              </a:rPr>
              <a:t>Forward-Facing Car Seat </a:t>
            </a:r>
            <a:endParaRPr lang="en-US" sz="1200" dirty="0">
              <a:solidFill>
                <a:srgbClr val="FFFFFF"/>
              </a:solidFill>
              <a:effectLst/>
              <a:latin typeface="Helvetica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08D0EFD-B011-64D6-518D-386F179FC309}"/>
              </a:ext>
            </a:extLst>
          </p:cNvPr>
          <p:cNvSpPr txBox="1"/>
          <p:nvPr/>
        </p:nvSpPr>
        <p:spPr>
          <a:xfrm>
            <a:off x="5448409" y="3126948"/>
            <a:ext cx="23834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effectLst/>
                <a:latin typeface="Helvetica" pitchFamily="2" charset="0"/>
              </a:rPr>
              <a:t>Booster Seat </a:t>
            </a:r>
            <a:endParaRPr lang="en-US" sz="1200" dirty="0">
              <a:solidFill>
                <a:srgbClr val="FFFFFF"/>
              </a:solidFill>
              <a:effectLst/>
              <a:latin typeface="Helvetica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111388C-EFE7-55B6-D71D-BF2A718BC777}"/>
              </a:ext>
            </a:extLst>
          </p:cNvPr>
          <p:cNvSpPr txBox="1"/>
          <p:nvPr/>
        </p:nvSpPr>
        <p:spPr>
          <a:xfrm>
            <a:off x="6860806" y="3504882"/>
            <a:ext cx="23834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effectLst/>
                <a:latin typeface="Helvetica" pitchFamily="2" charset="0"/>
              </a:rPr>
              <a:t> </a:t>
            </a:r>
            <a:r>
              <a:rPr lang="en-US" sz="1200" b="1" dirty="0">
                <a:solidFill>
                  <a:srgbClr val="FFFFFF"/>
                </a:solidFill>
                <a:effectLst/>
                <a:latin typeface="Helvetica" pitchFamily="2" charset="0"/>
              </a:rPr>
              <a:t>Seat Belt</a:t>
            </a:r>
            <a:endParaRPr lang="en-US" sz="1200" dirty="0">
              <a:solidFill>
                <a:srgbClr val="FFFFFF"/>
              </a:solidFill>
              <a:effectLst/>
              <a:latin typeface="Helvetica" pitchFamily="2" charset="0"/>
            </a:endParaRP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50FE25E6-208D-6C43-EF9B-A8362CA6B2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13120"/>
              </p:ext>
            </p:extLst>
          </p:nvPr>
        </p:nvGraphicFramePr>
        <p:xfrm>
          <a:off x="2032803" y="1980311"/>
          <a:ext cx="8611414" cy="314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101">
                  <a:extLst>
                    <a:ext uri="{9D8B030D-6E8A-4147-A177-3AD203B41FA5}">
                      <a16:colId xmlns:a16="http://schemas.microsoft.com/office/drawing/2014/main" val="554208178"/>
                    </a:ext>
                  </a:extLst>
                </a:gridCol>
                <a:gridCol w="615101">
                  <a:extLst>
                    <a:ext uri="{9D8B030D-6E8A-4147-A177-3AD203B41FA5}">
                      <a16:colId xmlns:a16="http://schemas.microsoft.com/office/drawing/2014/main" val="574160832"/>
                    </a:ext>
                  </a:extLst>
                </a:gridCol>
                <a:gridCol w="522611">
                  <a:extLst>
                    <a:ext uri="{9D8B030D-6E8A-4147-A177-3AD203B41FA5}">
                      <a16:colId xmlns:a16="http://schemas.microsoft.com/office/drawing/2014/main" val="136091574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41844578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382981776"/>
                    </a:ext>
                  </a:extLst>
                </a:gridCol>
                <a:gridCol w="576072">
                  <a:extLst>
                    <a:ext uri="{9D8B030D-6E8A-4147-A177-3AD203B41FA5}">
                      <a16:colId xmlns:a16="http://schemas.microsoft.com/office/drawing/2014/main" val="2414821644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3137103484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3785820842"/>
                    </a:ext>
                  </a:extLst>
                </a:gridCol>
                <a:gridCol w="557784">
                  <a:extLst>
                    <a:ext uri="{9D8B030D-6E8A-4147-A177-3AD203B41FA5}">
                      <a16:colId xmlns:a16="http://schemas.microsoft.com/office/drawing/2014/main" val="3620150571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3044127375"/>
                    </a:ext>
                  </a:extLst>
                </a:gridCol>
                <a:gridCol w="539496">
                  <a:extLst>
                    <a:ext uri="{9D8B030D-6E8A-4147-A177-3AD203B41FA5}">
                      <a16:colId xmlns:a16="http://schemas.microsoft.com/office/drawing/2014/main" val="2665344945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911467390"/>
                    </a:ext>
                  </a:extLst>
                </a:gridCol>
                <a:gridCol w="576072">
                  <a:extLst>
                    <a:ext uri="{9D8B030D-6E8A-4147-A177-3AD203B41FA5}">
                      <a16:colId xmlns:a16="http://schemas.microsoft.com/office/drawing/2014/main" val="3703137427"/>
                    </a:ext>
                  </a:extLst>
                </a:gridCol>
                <a:gridCol w="1189321">
                  <a:extLst>
                    <a:ext uri="{9D8B030D-6E8A-4147-A177-3AD203B41FA5}">
                      <a16:colId xmlns:a16="http://schemas.microsoft.com/office/drawing/2014/main" val="718943970"/>
                    </a:ext>
                  </a:extLst>
                </a:gridCol>
              </a:tblGrid>
              <a:tr h="314154">
                <a:tc>
                  <a:txBody>
                    <a:bodyPr/>
                    <a:lstStyle/>
                    <a:p>
                      <a:r>
                        <a:rPr lang="en-US" sz="1100" b="1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Birth</a:t>
                      </a:r>
                    </a:p>
                  </a:txBody>
                  <a:tcPr marL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</a:p>
                  </a:txBody>
                  <a:tcPr marL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</a:t>
                      </a:r>
                    </a:p>
                  </a:txBody>
                  <a:tcPr marL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</a:t>
                      </a:r>
                    </a:p>
                  </a:txBody>
                  <a:tcPr marL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</a:t>
                      </a:r>
                    </a:p>
                  </a:txBody>
                  <a:tcPr marL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</a:t>
                      </a:r>
                    </a:p>
                  </a:txBody>
                  <a:tcPr marL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</a:t>
                      </a:r>
                    </a:p>
                  </a:txBody>
                  <a:tcPr marL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</a:t>
                      </a:r>
                    </a:p>
                  </a:txBody>
                  <a:tcPr marL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</a:t>
                      </a:r>
                    </a:p>
                  </a:txBody>
                  <a:tcPr marL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</a:t>
                      </a:r>
                    </a:p>
                  </a:txBody>
                  <a:tcPr marL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</a:t>
                      </a:r>
                    </a:p>
                  </a:txBody>
                  <a:tcPr marL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11</a:t>
                      </a:r>
                    </a:p>
                  </a:txBody>
                  <a:tcPr marL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12</a:t>
                      </a:r>
                    </a:p>
                  </a:txBody>
                  <a:tcPr marL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13+</a:t>
                      </a:r>
                    </a:p>
                  </a:txBody>
                  <a:tcPr marL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021284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DF20CC5-DB35-0038-C142-95C087BC1B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913" y="4954134"/>
            <a:ext cx="948088" cy="9480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AB0FC5-64BF-6E6A-7FF4-71C69DD409D9}"/>
              </a:ext>
            </a:extLst>
          </p:cNvPr>
          <p:cNvSpPr txBox="1"/>
          <p:nvPr/>
        </p:nvSpPr>
        <p:spPr>
          <a:xfrm>
            <a:off x="10989914" y="4101819"/>
            <a:ext cx="948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Scan for more </a:t>
            </a:r>
          </a:p>
          <a:p>
            <a:pPr algn="ctr"/>
            <a:r>
              <a:rPr lang="en-US" sz="1600" dirty="0"/>
              <a:t>Info:</a:t>
            </a:r>
          </a:p>
        </p:txBody>
      </p:sp>
    </p:spTree>
    <p:extLst>
      <p:ext uri="{BB962C8B-B14F-4D97-AF65-F5344CB8AC3E}">
        <p14:creationId xmlns:p14="http://schemas.microsoft.com/office/powerpoint/2010/main" val="91629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5355E-BB54-7E54-887B-0FF5315C4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AED7B93-2F6F-34D9-5F42-69B48F20F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79" y="365125"/>
            <a:ext cx="11398322" cy="904875"/>
          </a:xfrm>
        </p:spPr>
        <p:txBody>
          <a:bodyPr/>
          <a:lstStyle/>
          <a:p>
            <a:r>
              <a:rPr lang="en-US" dirty="0"/>
              <a:t>Car Seat Recommendations for Children 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DA2445-5484-5997-B6CF-193765105DD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43339" y="2062163"/>
            <a:ext cx="11105322" cy="39525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Select a car seat based on your child’s age and size, choose a seat that fits in your vehicle, and use it every time.</a:t>
            </a:r>
          </a:p>
          <a:p>
            <a:r>
              <a:rPr lang="en-US" dirty="0"/>
              <a:t>Always refer to your specific car seat manufacturer’s instructions and read the vehicle owner’s manual when installing seat.</a:t>
            </a:r>
          </a:p>
          <a:p>
            <a:r>
              <a:rPr lang="en-US" dirty="0"/>
              <a:t>To maximize safety, keep your child in the car seat for as long as possible, as long as the child fits within the manufacturer’s requirements.</a:t>
            </a:r>
          </a:p>
          <a:p>
            <a:r>
              <a:rPr lang="en-US" dirty="0"/>
              <a:t>Keep your child in the back seat at least through age 12.</a:t>
            </a:r>
          </a:p>
          <a:p>
            <a:r>
              <a:rPr lang="en-US" dirty="0"/>
              <a:t>To learn more about choosing the right seat, visit: </a:t>
            </a:r>
            <a:r>
              <a:rPr lang="en-US" dirty="0" err="1"/>
              <a:t>NHTSA.gov</a:t>
            </a:r>
            <a:r>
              <a:rPr lang="en-US" dirty="0"/>
              <a:t>/</a:t>
            </a:r>
            <a:r>
              <a:rPr lang="en-US" dirty="0" err="1"/>
              <a:t>TheRightSeat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548020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e366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92C5B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edoka One - Calibri">
      <a:majorFont>
        <a:latin typeface="Fredoka One"/>
        <a:ea typeface="Arial Unicode MS"/>
        <a:cs typeface=""/>
      </a:majorFont>
      <a:minorFont>
        <a:latin typeface="Calibri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D156"/>
        </a:solidFill>
        <a:ln w="9525" cap="flat">
          <a:noFill/>
          <a:prstDash val="solid"/>
          <a:miter/>
        </a:ln>
      </a:spPr>
      <a:bodyPr rot="0" spcFirstLastPara="0" vertOverflow="overflow" horzOverflow="overflow" vert="vert270" wrap="square" lIns="72000" tIns="180000" rIns="72000" bIns="180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r">
          <a:defRPr sz="1600" dirty="0" smtClean="0">
            <a:solidFill>
              <a:schemeClr val="bg1"/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5518</TotalTime>
  <Words>203</Words>
  <Application>Microsoft Office PowerPoint</Application>
  <PresentationFormat>Widescreen</PresentationFormat>
  <Paragraphs>36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맑은 고딕</vt:lpstr>
      <vt:lpstr>Arial</vt:lpstr>
      <vt:lpstr>Arial Narrow</vt:lpstr>
      <vt:lpstr>Helvetica</vt:lpstr>
      <vt:lpstr>PPTMON theme</vt:lpstr>
      <vt:lpstr>CHILD PASSENGER  SAFETY</vt:lpstr>
      <vt:lpstr>Car Seat Recommendations for Children </vt:lpstr>
      <vt:lpstr>Car Seat Recommendations for Children </vt:lpstr>
    </vt:vector>
  </TitlesOfParts>
  <Company>INFINITE SOURCE COMMUNICATIONS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FDOT POWERPOINT</dc:title>
  <dc:subject>FDOT POWERPOINT TEMPLATES_V2</dc:subject>
  <dc:creator>NROWING RIVAS</dc:creator>
  <cp:lastModifiedBy>Larry Hagen</cp:lastModifiedBy>
  <cp:revision>267</cp:revision>
  <cp:lastPrinted>2024-06-04T19:37:40Z</cp:lastPrinted>
  <dcterms:created xsi:type="dcterms:W3CDTF">2019-04-06T05:20:47Z</dcterms:created>
  <dcterms:modified xsi:type="dcterms:W3CDTF">2024-09-09T15:11:18Z</dcterms:modified>
</cp:coreProperties>
</file>