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657" r:id="rId6"/>
    <p:sldId id="659" r:id="rId7"/>
    <p:sldId id="669" r:id="rId8"/>
    <p:sldId id="663" r:id="rId9"/>
    <p:sldId id="667" r:id="rId10"/>
    <p:sldId id="676" r:id="rId11"/>
    <p:sldId id="687" r:id="rId12"/>
    <p:sldId id="668" r:id="rId13"/>
    <p:sldId id="677" r:id="rId14"/>
    <p:sldId id="678" r:id="rId15"/>
    <p:sldId id="681" r:id="rId16"/>
    <p:sldId id="682" r:id="rId17"/>
    <p:sldId id="683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615479-9A37-4D7F-AA50-0B8342E83D48}">
          <p14:sldIdLst>
            <p14:sldId id="256"/>
            <p14:sldId id="657"/>
            <p14:sldId id="659"/>
            <p14:sldId id="669"/>
            <p14:sldId id="663"/>
            <p14:sldId id="667"/>
            <p14:sldId id="676"/>
            <p14:sldId id="687"/>
            <p14:sldId id="668"/>
            <p14:sldId id="677"/>
            <p14:sldId id="678"/>
            <p14:sldId id="681"/>
            <p14:sldId id="682"/>
            <p14:sldId id="6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t826an" initials="r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284"/>
    <a:srgbClr val="D7181F"/>
    <a:srgbClr val="1F4283"/>
    <a:srgbClr val="0054A8"/>
    <a:srgbClr val="1B1464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53" autoAdjust="0"/>
    <p:restoredTop sz="82961" autoAdjust="0"/>
  </p:normalViewPr>
  <p:slideViewPr>
    <p:cSldViewPr>
      <p:cViewPr varScale="1">
        <p:scale>
          <a:sx n="55" d="100"/>
          <a:sy n="55" d="100"/>
        </p:scale>
        <p:origin x="157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84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2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1E7E1E-C567-463B-9DE2-728CD3DC533F}" type="datetimeFigureOut">
              <a:rPr lang="en-US" smtClean="0"/>
              <a:pPr/>
              <a:t>1/27/2020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E0FE051-1E04-41E1-A155-82684BCED5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4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cactionnews.com/news/driving-tampa-bay-forward/fdot-using-high-friction-pavement-surfacing-to-improve-road-safety-and-reduce-crashe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FE051-1E04-41E1-A155-82684BCED5D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95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FE051-1E04-41E1-A155-82684BCED5D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176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FE051-1E04-41E1-A155-82684BCED5D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Engage Community Partners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</a:pPr>
            <a:r>
              <a:rPr lang="en-US" sz="2000" dirty="0" err="1">
                <a:hlinkClick r:id="rId3"/>
              </a:rPr>
              <a:t>abc</a:t>
            </a:r>
            <a:r>
              <a:rPr lang="en-US" sz="2000" dirty="0">
                <a:hlinkClick r:id="rId3"/>
              </a:rPr>
              <a:t> Action News Story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Crash Reduction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Crash reductions of 69 percent in Kentucky across 25 sites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Previous location with HFST in District 7 – SR 60 ramp</a:t>
            </a:r>
          </a:p>
          <a:p>
            <a:pPr lvl="2">
              <a:lnSpc>
                <a:spcPct val="150000"/>
              </a:lnSpc>
              <a:buClr>
                <a:srgbClr val="FF0000"/>
              </a:buClr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Wet-Weather Crashes – 73 percent reduction</a:t>
            </a:r>
          </a:p>
          <a:p>
            <a:pPr lvl="2">
              <a:lnSpc>
                <a:spcPct val="150000"/>
              </a:lnSpc>
              <a:buClr>
                <a:srgbClr val="FF0000"/>
              </a:buClr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Run-off-the-road Crashes – 53 percent reduction</a:t>
            </a:r>
          </a:p>
          <a:p>
            <a:pPr lvl="2">
              <a:lnSpc>
                <a:spcPct val="150000"/>
              </a:lnSpc>
              <a:buClr>
                <a:srgbClr val="FF0000"/>
              </a:buClr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Overall Crashes – 67 percent reduction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FE051-1E04-41E1-A155-82684BCED5D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790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Continue to monitor previous installation locations</a:t>
            </a:r>
          </a:p>
          <a:p>
            <a:pPr marL="342900" lvl="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Will help to develop larger data sets and additional lessons learned</a:t>
            </a:r>
          </a:p>
          <a:p>
            <a:pPr marL="0" indent="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Implement additional locations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Hillsborough Ave (SR 580) at Sheldon Road;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Current letting date is April 29, 2020</a:t>
            </a:r>
          </a:p>
          <a:p>
            <a:pPr marL="342900" lvl="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Hillsborough Ave (SR 580) at George Road &amp; Central Ave; 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Construction within 6 to 12 months pending approval of Fast-Response Contract</a:t>
            </a:r>
          </a:p>
          <a:p>
            <a:pPr marL="0" lvl="0" indent="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None/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Evaluate and monitor performance of additional locations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FE051-1E04-41E1-A155-82684BCED5D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56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FE051-1E04-41E1-A155-82684BCED5D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FHWA Pilot Program with Virginia Tech Transportation Institute (VTTI) &amp; FDOT</a:t>
            </a:r>
          </a:p>
          <a:p>
            <a:pPr marL="342900" lvl="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New continuous friction measuring system – fancy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Measurements taken along corridors across Florida in 2016</a:t>
            </a:r>
          </a:p>
          <a:p>
            <a:pPr marL="342900" lvl="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Pavement Friction Management Program (PFMP)</a:t>
            </a:r>
          </a:p>
          <a:p>
            <a:pPr marL="342900" lvl="0" indent="-3429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Florida selected as a focus state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In support of Vision Zero: Develop and demonstrate safety improvements through proactive PFMP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District 7 RSAs with 5 locations in early 2019 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Every Day Counts Proven Safety Countermeasure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FE051-1E04-41E1-A155-82684BCED5D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629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FE051-1E04-41E1-A155-82684BCED5D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298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FE051-1E04-41E1-A155-82684BCED5D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868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FE051-1E04-41E1-A155-82684BCED5D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481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FE051-1E04-41E1-A155-82684BCED5D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687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FE051-1E04-41E1-A155-82684BCED5D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14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FE051-1E04-41E1-A155-82684BCED5D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782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0FE051-1E04-41E1-A155-82684BCED5D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66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>
                <a:solidFill>
                  <a:srgbClr val="1F428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89AFF6-94FB-4D73-A5B8-8CEBF2544A87}" type="datetimeFigureOut">
              <a:rPr lang="en-US" smtClean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"/>
            <a:ext cx="1828800" cy="9144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09800" y="76200"/>
            <a:ext cx="5791200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F4283"/>
                </a:solidFill>
              </a:rPr>
              <a:t>FLORIDA DEPARTMENT OF TRANSPORTATION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89AFF6-94FB-4D73-A5B8-8CEBF2544A87}" type="datetimeFigureOut">
              <a:rPr lang="en-US" smtClean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89AFF6-94FB-4D73-A5B8-8CEBF2544A87}" type="datetimeFigureOut">
              <a:rPr lang="en-US" smtClean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89AFF6-94FB-4D73-A5B8-8CEBF2544A87}" type="datetimeFigureOut">
              <a:rPr lang="en-US" smtClean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89AFF6-94FB-4D73-A5B8-8CEBF2544A87}" type="datetimeFigureOut">
              <a:rPr lang="en-US" smtClean="0"/>
              <a:pPr/>
              <a:t>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89AFF6-94FB-4D73-A5B8-8CEBF2544A87}" type="datetimeFigureOut">
              <a:rPr lang="en-US" smtClean="0"/>
              <a:pPr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89AFF6-94FB-4D73-A5B8-8CEBF2544A87}" type="datetimeFigureOut">
              <a:rPr lang="en-US" smtClean="0"/>
              <a:pPr/>
              <a:t>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89AFF6-94FB-4D73-A5B8-8CEBF2544A87}" type="datetimeFigureOut">
              <a:rPr lang="en-US" smtClean="0"/>
              <a:pPr/>
              <a:t>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89AFF6-94FB-4D73-A5B8-8CEBF2544A87}" type="datetimeFigureOut">
              <a:rPr lang="en-US" smtClean="0"/>
              <a:pPr/>
              <a:t>1/27/2020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89AFF6-94FB-4D73-A5B8-8CEBF2544A87}" type="datetimeFigureOut">
              <a:rPr lang="en-US" smtClean="0"/>
              <a:pPr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589AFF6-94FB-4D73-A5B8-8CEBF2544A87}" type="datetimeFigureOut">
              <a:rPr lang="en-US" smtClean="0"/>
              <a:pPr/>
              <a:t>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579"/>
            <a:ext cx="8229600" cy="104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3018" y="6400800"/>
            <a:ext cx="9144000" cy="45719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463040" y="6504801"/>
            <a:ext cx="7299960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Florida Department of Transportation</a:t>
            </a:r>
          </a:p>
        </p:txBody>
      </p:sp>
      <p:pic>
        <p:nvPicPr>
          <p:cNvPr id="13" name="Content Placeholder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6426199"/>
            <a:ext cx="914400" cy="406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84576" y="645580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rgbClr val="1F428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0000"/>
        </a:buClr>
        <a:buSzPct val="85000"/>
        <a:buFont typeface="Wingdings" panose="05000000000000000000" pitchFamily="2" charset="2"/>
        <a:buChar char="Ø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00000"/>
        </a:buClr>
        <a:buSzPct val="60000"/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00000"/>
        </a:buClr>
        <a:buFont typeface="Wingdings" panose="05000000000000000000" pitchFamily="2" charset="2"/>
        <a:buChar char="ü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 l="23988" t="35201" r="25000" b="20476"/>
          <a:stretch>
            <a:fillRect/>
          </a:stretch>
        </p:blipFill>
        <p:spPr bwMode="auto">
          <a:xfrm>
            <a:off x="0" y="1066800"/>
            <a:ext cx="9144000" cy="533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38100" y="27160"/>
            <a:ext cx="9220200" cy="96344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FDOT High Friction Surface Treatment Program </a:t>
            </a:r>
            <a:br>
              <a:rPr lang="en-US" dirty="0"/>
            </a:br>
            <a:r>
              <a:rPr lang="en-US" dirty="0"/>
              <a:t> Pilot Intersection Safety Initiative </a:t>
            </a:r>
          </a:p>
        </p:txBody>
      </p:sp>
    </p:spTree>
    <p:extLst>
      <p:ext uri="{BB962C8B-B14F-4D97-AF65-F5344CB8AC3E}">
        <p14:creationId xmlns:p14="http://schemas.microsoft.com/office/powerpoint/2010/main" val="682088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BE31-CC09-4211-9A20-F9C44230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FHWA RSA Pilot Program – Concept Plans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BA9815-7C07-441B-8D27-B97E0DC65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73" y="1524000"/>
            <a:ext cx="7343654" cy="4724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6154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BE31-CC09-4211-9A20-F9C44230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FHWA RSA Pilot Program – Concept Plans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3590F-E396-4525-947D-74B345A32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-609600"/>
            <a:ext cx="4077292" cy="2745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F98881-5991-4084-9C22-5F3E1513A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1524000"/>
            <a:ext cx="7391400" cy="4767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1457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BE31-CC09-4211-9A20-F9C44230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579"/>
            <a:ext cx="8458200" cy="1041665"/>
          </a:xfrm>
        </p:spPr>
        <p:txBody>
          <a:bodyPr>
            <a:normAutofit fontScale="90000"/>
          </a:bodyPr>
          <a:lstStyle/>
          <a:p>
            <a:r>
              <a:rPr lang="en-US" dirty="0"/>
              <a:t>FHWA RSA Pilot Program – Telling the Story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673236-1CF0-41D5-A231-BF6CBEB9A0F2}"/>
              </a:ext>
            </a:extLst>
          </p:cNvPr>
          <p:cNvGrpSpPr/>
          <p:nvPr/>
        </p:nvGrpSpPr>
        <p:grpSpPr>
          <a:xfrm>
            <a:off x="1143000" y="1447800"/>
            <a:ext cx="7007086" cy="4891523"/>
            <a:chOff x="308114" y="1447799"/>
            <a:chExt cx="7007086" cy="48915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17C326E-594D-4E58-9206-2AE0DCA75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67" t="3149" r="11459" b="2346"/>
            <a:stretch/>
          </p:blipFill>
          <p:spPr>
            <a:xfrm>
              <a:off x="308114" y="1447799"/>
              <a:ext cx="6549886" cy="4851767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FFC080-0A4B-4D6F-AC1A-E6FAC8BC557E}"/>
                </a:ext>
              </a:extLst>
            </p:cNvPr>
            <p:cNvSpPr/>
            <p:nvPr/>
          </p:nvSpPr>
          <p:spPr>
            <a:xfrm>
              <a:off x="5254488" y="3787432"/>
              <a:ext cx="1981200" cy="2551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5E92393-0E92-45B5-B1CB-6B44925BD40E}"/>
                </a:ext>
              </a:extLst>
            </p:cNvPr>
            <p:cNvSpPr/>
            <p:nvPr/>
          </p:nvSpPr>
          <p:spPr>
            <a:xfrm>
              <a:off x="6831495" y="1447799"/>
              <a:ext cx="483705" cy="2551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29E4D6-8335-4C3C-9BA4-C359DBCC8FBC}"/>
              </a:ext>
            </a:extLst>
          </p:cNvPr>
          <p:cNvSpPr/>
          <p:nvPr/>
        </p:nvSpPr>
        <p:spPr>
          <a:xfrm>
            <a:off x="1143000" y="1447800"/>
            <a:ext cx="6705600" cy="48915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19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BE31-CC09-4211-9A20-F9C44230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FHWA RSA Pilot Program – Next Steps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81CE5A8-D7CF-499E-993B-DE734D95B756}"/>
              </a:ext>
            </a:extLst>
          </p:cNvPr>
          <p:cNvSpPr txBox="1">
            <a:spLocks/>
          </p:cNvSpPr>
          <p:nvPr/>
        </p:nvSpPr>
        <p:spPr>
          <a:xfrm>
            <a:off x="228600" y="1600200"/>
            <a:ext cx="8763000" cy="485769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6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Include HFST in next Design Build Pushbutton Contract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Continue to monitor previous installation locations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Implement additional locations</a:t>
            </a:r>
          </a:p>
          <a:p>
            <a:pPr lvl="1"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cs typeface="Arial" panose="020B0604020202020204" pitchFamily="34" charset="0"/>
              </a:rPr>
              <a:t>Hillsborough Ave (SR 580) at Sheldon Road;                                        Conventional Contract Letting 4/29/2020</a:t>
            </a:r>
          </a:p>
          <a:p>
            <a:pPr lvl="1"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Hillsborough Ave (SR 580) at George Road &amp; Central Ave;                Fast Response Contract Construction in 6 – 12 Months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Evaluate and monitor performance of additional locations</a:t>
            </a:r>
          </a:p>
          <a:p>
            <a:pPr marL="0" inden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endParaRPr lang="en-US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682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 l="23988" t="35201" r="25000" b="20476"/>
          <a:stretch>
            <a:fillRect/>
          </a:stretch>
        </p:blipFill>
        <p:spPr bwMode="auto">
          <a:xfrm>
            <a:off x="0" y="1066800"/>
            <a:ext cx="9144000" cy="533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04800" y="114301"/>
            <a:ext cx="8001000" cy="876299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44001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6A89B-8658-4AE3-A0DA-9061CCD33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39"/>
          <a:stretch/>
        </p:blipFill>
        <p:spPr>
          <a:xfrm>
            <a:off x="11506200" y="1047032"/>
            <a:ext cx="2705100" cy="48714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97BE31-CC09-4211-9A20-F9C44230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Safety Audit (RSA) Pilot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779FCB-0232-4252-84BB-53460940A6ED}"/>
              </a:ext>
            </a:extLst>
          </p:cNvPr>
          <p:cNvSpPr txBox="1">
            <a:spLocks/>
          </p:cNvSpPr>
          <p:nvPr/>
        </p:nvSpPr>
        <p:spPr>
          <a:xfrm>
            <a:off x="387082" y="1376804"/>
            <a:ext cx="8595697" cy="40709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6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FHWA Pilot Program with Virginia Tech Transportation Institute (VTTI) &amp; FDOT</a:t>
            </a:r>
          </a:p>
          <a:p>
            <a:pPr lvl="1">
              <a:spcBef>
                <a:spcPts val="600"/>
              </a:spcBef>
              <a:buClr>
                <a:srgbClr val="FF0000"/>
              </a:buClr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New continuous friction measuring system – fancy </a:t>
            </a:r>
            <a:r>
              <a:rPr lang="en-US" sz="2000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Clr>
                <a:srgbClr val="FF0000"/>
              </a:buClr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Measurements taken along corridors across Florida in 2016</a:t>
            </a:r>
          </a:p>
          <a:p>
            <a:pPr lvl="1">
              <a:spcBef>
                <a:spcPts val="0"/>
              </a:spcBef>
              <a:buClr>
                <a:srgbClr val="FF0000"/>
              </a:buClr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Pavement Friction Management Program (PFMP)</a:t>
            </a:r>
          </a:p>
          <a:p>
            <a:pPr lvl="1">
              <a:spcBef>
                <a:spcPts val="0"/>
              </a:spcBef>
              <a:buClr>
                <a:srgbClr val="FF0000"/>
              </a:buClr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Florida selected as a focus state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In support of Vision Zero: Develop and demonstrate safety improvements through proactive Pavement Friction Management Program (PFMP)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Every Day Counts Proven Safety Countermeasure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377B54-744D-4949-A672-0B3DF63D2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447799"/>
            <a:ext cx="357954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3C7405-DEAF-4017-B932-6200DBDBC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750" y="5447799"/>
            <a:ext cx="183949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264FC8-7BCE-417B-BDC4-610A3E09C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420" y="5447799"/>
            <a:ext cx="281058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81C220-511E-4732-AE73-78705603A5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" y="5447799"/>
            <a:ext cx="98323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95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BE31-CC09-4211-9A20-F9C44230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FHWA RSA Pilot Program – Objectives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E7C46B-CDDC-4609-984D-062C964BC099}"/>
              </a:ext>
            </a:extLst>
          </p:cNvPr>
          <p:cNvSpPr txBox="1">
            <a:spLocks/>
          </p:cNvSpPr>
          <p:nvPr/>
        </p:nvSpPr>
        <p:spPr>
          <a:xfrm>
            <a:off x="457200" y="14478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6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Reduce the risk and severity of crashes that might be affected by pavement friction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Identify opportunities to promote positive guidance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Identify opportunities to enhance pavement life and friction characteristics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Demonstrate proven continuous friction measurement equipment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5C372-EEF7-4DD3-811D-05DE66A724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70" b="22881"/>
          <a:stretch/>
        </p:blipFill>
        <p:spPr>
          <a:xfrm>
            <a:off x="3842905" y="3990110"/>
            <a:ext cx="5238750" cy="2362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3848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BE31-CC09-4211-9A20-F9C44230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79"/>
            <a:ext cx="8305800" cy="1041665"/>
          </a:xfrm>
        </p:spPr>
        <p:txBody>
          <a:bodyPr>
            <a:normAutofit fontScale="90000"/>
          </a:bodyPr>
          <a:lstStyle/>
          <a:p>
            <a:r>
              <a:rPr lang="en-US" dirty="0"/>
              <a:t>FHWA RSA Pilot Program – FL Locations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C64D8D-1703-45F4-8276-E30618361F1D}"/>
              </a:ext>
            </a:extLst>
          </p:cNvPr>
          <p:cNvSpPr txBox="1">
            <a:spLocks/>
          </p:cNvSpPr>
          <p:nvPr/>
        </p:nvSpPr>
        <p:spPr>
          <a:xfrm>
            <a:off x="304800" y="1491617"/>
            <a:ext cx="4800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6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Prioritized locations:</a:t>
            </a:r>
          </a:p>
          <a:p>
            <a:pPr lvl="1"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Crash data analysis</a:t>
            </a:r>
          </a:p>
          <a:p>
            <a:pPr lvl="1"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Pavement friction data</a:t>
            </a:r>
          </a:p>
          <a:p>
            <a:pPr lvl="1"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Planned resurfacing projects</a:t>
            </a:r>
          </a:p>
          <a:p>
            <a:pPr lvl="1"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Other potential safety improvements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8D2A0A-C0D4-46A0-8EF3-8554CA245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26728" r="1999" b="32439"/>
          <a:stretch/>
        </p:blipFill>
        <p:spPr>
          <a:xfrm>
            <a:off x="762000" y="4354368"/>
            <a:ext cx="6705600" cy="197898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BD49A7-2147-49D7-A0C5-2E4C883392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59" b="23434"/>
          <a:stretch/>
        </p:blipFill>
        <p:spPr>
          <a:xfrm>
            <a:off x="4800600" y="1491617"/>
            <a:ext cx="4236720" cy="3447952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028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BE31-CC09-4211-9A20-F9C44230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62" y="9579"/>
            <a:ext cx="8723837" cy="1041665"/>
          </a:xfrm>
        </p:spPr>
        <p:txBody>
          <a:bodyPr>
            <a:normAutofit/>
          </a:bodyPr>
          <a:lstStyle/>
          <a:p>
            <a:r>
              <a:rPr lang="en-US" sz="3200" dirty="0"/>
              <a:t>FHWA RSA Pilot Program – Pavement Conditions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5F7D7-92C3-405F-A58C-5CB94184E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69" b="37709"/>
          <a:stretch/>
        </p:blipFill>
        <p:spPr>
          <a:xfrm>
            <a:off x="420163" y="1807138"/>
            <a:ext cx="8266637" cy="2002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ED9E11-A691-4D92-96E1-B625D6BC66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36" t="66168" r="32710" b="12419"/>
          <a:stretch/>
        </p:blipFill>
        <p:spPr>
          <a:xfrm>
            <a:off x="431157" y="1828800"/>
            <a:ext cx="22860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7D8C10-56B8-47BE-995E-84C76FA3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77" t="65404" r="5057" b="8494"/>
          <a:stretch/>
        </p:blipFill>
        <p:spPr>
          <a:xfrm>
            <a:off x="7010400" y="1415307"/>
            <a:ext cx="1981200" cy="1393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4D3675-8F21-47D5-805C-08647972C563}"/>
              </a:ext>
            </a:extLst>
          </p:cNvPr>
          <p:cNvSpPr txBox="1"/>
          <p:nvPr/>
        </p:nvSpPr>
        <p:spPr>
          <a:xfrm>
            <a:off x="320593" y="1401803"/>
            <a:ext cx="575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SPD: Sideways Force Friction; MPD: Mean Pavement Depth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3329AA-CCCA-4896-9FD8-2B3649D8C64A}"/>
              </a:ext>
            </a:extLst>
          </p:cNvPr>
          <p:cNvGrpSpPr/>
          <p:nvPr/>
        </p:nvGrpSpPr>
        <p:grpSpPr>
          <a:xfrm>
            <a:off x="381000" y="3962400"/>
            <a:ext cx="4023360" cy="2377440"/>
            <a:chOff x="0" y="0"/>
            <a:chExt cx="12144375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C0E917B-6E26-431C-9030-553D866D3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44375" cy="6858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DB7104-2413-414F-982C-9FEF148AB4BE}"/>
                </a:ext>
              </a:extLst>
            </p:cNvPr>
            <p:cNvSpPr txBox="1"/>
            <p:nvPr/>
          </p:nvSpPr>
          <p:spPr>
            <a:xfrm>
              <a:off x="33188" y="3772357"/>
              <a:ext cx="7476936" cy="2901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Calibri"/>
                </a:rPr>
                <a:t>SR 580 EB; MP   12.55 SR30  44.1</a:t>
              </a:r>
            </a:p>
            <a:p>
              <a:pPr defTabSz="514350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Calibri"/>
                </a:rPr>
                <a:t>MPD   0.34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5A8CCDE-892D-4999-AFE8-BF4BF5FE66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80" y="3962400"/>
            <a:ext cx="421005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71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BE31-CC09-4211-9A20-F9C44230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FHWA RSA Pilot Program – RSA Process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07461D-F3AD-42E4-BCC4-7F51FE7ADA06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3657600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6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Broke into teams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Completed field reviews</a:t>
            </a:r>
          </a:p>
          <a:p>
            <a:pPr lvl="1">
              <a:spcBef>
                <a:spcPts val="600"/>
              </a:spcBef>
              <a:buClr>
                <a:srgbClr val="FF0000"/>
              </a:buClr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Noted observations</a:t>
            </a:r>
          </a:p>
          <a:p>
            <a:pPr lvl="1">
              <a:spcBef>
                <a:spcPts val="600"/>
              </a:spcBef>
              <a:buClr>
                <a:srgbClr val="FF0000"/>
              </a:buClr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Skid marks?</a:t>
            </a:r>
          </a:p>
          <a:p>
            <a:pPr lvl="1">
              <a:spcBef>
                <a:spcPts val="600"/>
              </a:spcBef>
              <a:buClr>
                <a:srgbClr val="FF0000"/>
              </a:buClr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Crash debris?</a:t>
            </a:r>
          </a:p>
          <a:p>
            <a:pPr lvl="1">
              <a:spcBef>
                <a:spcPts val="600"/>
              </a:spcBef>
              <a:buClr>
                <a:srgbClr val="FF0000"/>
              </a:buClr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Any rutting or shoving of pavement?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Determined next steps and potential enhancements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2044BE-6AEA-4207-BA6C-522F6C0A3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91"/>
          <a:stretch/>
        </p:blipFill>
        <p:spPr>
          <a:xfrm>
            <a:off x="4191000" y="1600200"/>
            <a:ext cx="4760236" cy="2731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9459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BE31-CC09-4211-9A20-F9C442304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FHWA RSA Pilot Program – RSA Process 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FADB880-E504-4A80-B34B-9A15F918370C}"/>
              </a:ext>
            </a:extLst>
          </p:cNvPr>
          <p:cNvSpPr txBox="1">
            <a:spLocks/>
          </p:cNvSpPr>
          <p:nvPr/>
        </p:nvSpPr>
        <p:spPr>
          <a:xfrm>
            <a:off x="228600" y="1600200"/>
            <a:ext cx="87630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6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Incorporate other short-term, low-cost safety enhancements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Hillsborough Ave (SR 580) at Sheldon Road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Missing leg crosswalks at Sheldon Road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Missing leg crosswalk at Lagoon Street (500 feet west of Sheldon Road)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Enhance “free-flow” right-turn for southbound movement 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High friction surface treatment only: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Hillsborough Ave (SR 580) at Central Avenue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cs typeface="Arial" panose="020B0604020202020204" pitchFamily="34" charset="0"/>
              </a:rPr>
              <a:t>Hillsborough Ave (SR 580) at George Road</a:t>
            </a:r>
          </a:p>
          <a:p>
            <a:pPr marL="0" indent="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None/>
            </a:pPr>
            <a:endParaRPr lang="en-US" sz="28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endParaRPr lang="en-US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191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BE31-CC09-4211-9A20-F9C44230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79"/>
            <a:ext cx="8610600" cy="1041665"/>
          </a:xfrm>
        </p:spPr>
        <p:txBody>
          <a:bodyPr>
            <a:normAutofit fontScale="90000"/>
          </a:bodyPr>
          <a:lstStyle/>
          <a:p>
            <a:r>
              <a:rPr lang="en-US" dirty="0"/>
              <a:t>FHWA RSA Pilot Program – Implementation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E28224-2111-478A-A928-EE6EDF1FF100}"/>
              </a:ext>
            </a:extLst>
          </p:cNvPr>
          <p:cNvSpPr txBox="1">
            <a:spLocks/>
          </p:cNvSpPr>
          <p:nvPr/>
        </p:nvSpPr>
        <p:spPr>
          <a:xfrm>
            <a:off x="457200" y="1524000"/>
            <a:ext cx="6096000" cy="46021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6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Understand refined HFST implementation process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Develop conceptual plans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Initial quantities</a:t>
            </a:r>
          </a:p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Cost estimates by implementation method:</a:t>
            </a:r>
          </a:p>
          <a:p>
            <a:pPr lvl="1"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Fast Response</a:t>
            </a:r>
          </a:p>
          <a:p>
            <a:pPr lvl="1"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latin typeface="+mj-lt"/>
                <a:cs typeface="Arial" panose="020B0604020202020204" pitchFamily="34" charset="0"/>
              </a:rPr>
              <a:t>Design-Build Push Button</a:t>
            </a:r>
          </a:p>
          <a:p>
            <a:pPr lvl="1">
              <a:spcBef>
                <a:spcPts val="600"/>
              </a:spcBef>
              <a:buClr>
                <a:srgbClr val="FF0000"/>
              </a:buClr>
            </a:pPr>
            <a:r>
              <a:rPr lang="en-US" sz="2400" dirty="0">
                <a:cs typeface="Arial" panose="020B0604020202020204" pitchFamily="34" charset="0"/>
              </a:rPr>
              <a:t>Design, Bid, Build (conventional)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823716-77DD-480D-999D-41E5BF4F0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392" y="4572000"/>
            <a:ext cx="3200400" cy="1014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ADE05-A919-4AF6-AE41-7A4BBA30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524000"/>
            <a:ext cx="3200400" cy="288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45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BE31-CC09-4211-9A20-F9C44230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579"/>
            <a:ext cx="8686800" cy="1041665"/>
          </a:xfrm>
        </p:spPr>
        <p:txBody>
          <a:bodyPr>
            <a:normAutofit fontScale="90000"/>
          </a:bodyPr>
          <a:lstStyle/>
          <a:p>
            <a:r>
              <a:rPr lang="en-US" dirty="0"/>
              <a:t>FHWA RSA Pilot Program – Implementation Approaches in Florida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9009E22-70D7-4C50-A534-8EFB7510EBF1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6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Fast-Response Contracts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</a:pPr>
            <a:r>
              <a:rPr lang="en-US" sz="2400" dirty="0">
                <a:cs typeface="Arial" panose="020B0604020202020204" pitchFamily="34" charset="0"/>
              </a:rPr>
              <a:t>$250,000 contract maximum 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</a:pPr>
            <a:r>
              <a:rPr lang="en-US" sz="2400" dirty="0">
                <a:cs typeface="Arial" panose="020B0604020202020204" pitchFamily="34" charset="0"/>
              </a:rPr>
              <a:t>“Construction Only”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dirty="0">
                <a:cs typeface="Arial" panose="020B0604020202020204" pitchFamily="34" charset="0"/>
              </a:rPr>
              <a:t>Design-Build Pushbutton Contract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</a:pPr>
            <a:r>
              <a:rPr lang="en-US" sz="2400" dirty="0">
                <a:cs typeface="Arial" panose="020B0604020202020204" pitchFamily="34" charset="0"/>
              </a:rPr>
              <a:t>$1,000,000 task limit</a:t>
            </a:r>
          </a:p>
          <a:p>
            <a:pPr lvl="1">
              <a:lnSpc>
                <a:spcPct val="150000"/>
              </a:lnSpc>
              <a:buClr>
                <a:srgbClr val="FF0000"/>
              </a:buClr>
            </a:pPr>
            <a:r>
              <a:rPr lang="en-US" sz="2400" dirty="0">
                <a:cs typeface="Arial" panose="020B0604020202020204" pitchFamily="34" charset="0"/>
              </a:rPr>
              <a:t>Set pay item prices ($250 per square yard for HFST </a:t>
            </a:r>
            <a:r>
              <a:rPr lang="en-US" sz="2400" dirty="0"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r>
              <a:rPr lang="en-US" sz="2400" dirty="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dirty="0">
                <a:cs typeface="Arial" panose="020B0604020202020204" pitchFamily="34" charset="0"/>
              </a:rPr>
              <a:t>Conventional Design, Bid &amp; Build</a:t>
            </a:r>
          </a:p>
        </p:txBody>
      </p:sp>
    </p:spTree>
    <p:extLst>
      <p:ext uri="{BB962C8B-B14F-4D97-AF65-F5344CB8AC3E}">
        <p14:creationId xmlns:p14="http://schemas.microsoft.com/office/powerpoint/2010/main" val="356186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DB27F2BD90114484C071E98A6CEA59" ma:contentTypeVersion="0" ma:contentTypeDescription="Create a new document." ma:contentTypeScope="" ma:versionID="7c407587b23a894c1ee2b6bba909ab1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F568BD-EA55-4E0F-BB2A-4ED9FBE4072C}"/>
</file>

<file path=customXml/itemProps2.xml><?xml version="1.0" encoding="utf-8"?>
<ds:datastoreItem xmlns:ds="http://schemas.openxmlformats.org/officeDocument/2006/customXml" ds:itemID="{31661391-B2DE-4B91-950E-811BC4E92986}"/>
</file>

<file path=customXml/itemProps3.xml><?xml version="1.0" encoding="utf-8"?>
<ds:datastoreItem xmlns:ds="http://schemas.openxmlformats.org/officeDocument/2006/customXml" ds:itemID="{36E77DBF-0183-45D2-A685-5D1A40D99B2C}"/>
</file>

<file path=docProps/app.xml><?xml version="1.0" encoding="utf-8"?>
<Properties xmlns="http://schemas.openxmlformats.org/officeDocument/2006/extended-properties" xmlns:vt="http://schemas.openxmlformats.org/officeDocument/2006/docPropsVTypes">
  <TotalTime>13035</TotalTime>
  <Words>661</Words>
  <Application>Microsoft Office PowerPoint</Application>
  <PresentationFormat>On-screen Show (4:3)</PresentationFormat>
  <Paragraphs>104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Office Theme</vt:lpstr>
      <vt:lpstr>FDOT High Friction Surface Treatment Program   Pilot Intersection Safety Initiative </vt:lpstr>
      <vt:lpstr>Road Safety Audit (RSA) Pilot Program</vt:lpstr>
      <vt:lpstr>FHWA RSA Pilot Program – Objectives </vt:lpstr>
      <vt:lpstr>FHWA RSA Pilot Program – FL Locations</vt:lpstr>
      <vt:lpstr>FHWA RSA Pilot Program – Pavement Conditions</vt:lpstr>
      <vt:lpstr>FHWA RSA Pilot Program – RSA Process </vt:lpstr>
      <vt:lpstr>FHWA RSA Pilot Program – RSA Process </vt:lpstr>
      <vt:lpstr>FHWA RSA Pilot Program – Implementation</vt:lpstr>
      <vt:lpstr>FHWA RSA Pilot Program – Implementation Approaches in Florida</vt:lpstr>
      <vt:lpstr>FHWA RSA Pilot Program – Concept Plans</vt:lpstr>
      <vt:lpstr>FHWA RSA Pilot Program – Concept Plans</vt:lpstr>
      <vt:lpstr>FHWA RSA Pilot Program – Telling the Story</vt:lpstr>
      <vt:lpstr>FHWA RSA Pilot Program – Next Steps</vt:lpstr>
      <vt:lpstr>Questions</vt:lpstr>
    </vt:vector>
  </TitlesOfParts>
  <Company>FDOT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 2</dc:title>
  <dc:creator>rt826cm</dc:creator>
  <cp:lastModifiedBy>Demian Miller</cp:lastModifiedBy>
  <cp:revision>538</cp:revision>
  <cp:lastPrinted>2019-11-19T13:07:28Z</cp:lastPrinted>
  <dcterms:created xsi:type="dcterms:W3CDTF">2013-02-15T23:23:43Z</dcterms:created>
  <dcterms:modified xsi:type="dcterms:W3CDTF">2020-01-27T21:35:01Z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0x010100E1DB27F2BD90114484C071E98A6CEA59</vt:lpwstr>
  </property>
</Properties>
</file>