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61" r:id="rId2"/>
    <p:sldId id="263" r:id="rId3"/>
    <p:sldId id="266" r:id="rId4"/>
    <p:sldId id="268" r:id="rId5"/>
  </p:sldIdLst>
  <p:sldSz cx="12192000" cy="6858000"/>
  <p:notesSz cx="6858000" cy="9144000"/>
  <p:embeddedFontLst>
    <p:embeddedFont>
      <p:font typeface="Arial Narrow" panose="020B060402020202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E5C"/>
    <a:srgbClr val="E26726"/>
    <a:srgbClr val="1C4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24633-6F88-FC44-A373-9BC6FEE10E0B}" v="1" dt="2025-02-18T18:25:14.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1644"/>
  </p:normalViewPr>
  <p:slideViewPr>
    <p:cSldViewPr snapToGrid="0">
      <p:cViewPr varScale="1">
        <p:scale>
          <a:sx n="112" d="100"/>
          <a:sy n="112"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37A2C-B783-164B-B398-F06911A282DF}" type="datetimeFigureOut">
              <a:rPr lang="en-US" smtClean="0"/>
              <a:t>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0ED6E-5754-3C4D-A48E-148344F99C5B}" type="slidenum">
              <a:rPr lang="en-US" smtClean="0"/>
              <a:t>‹#›</a:t>
            </a:fld>
            <a:endParaRPr lang="en-US"/>
          </a:p>
        </p:txBody>
      </p:sp>
    </p:spTree>
    <p:extLst>
      <p:ext uri="{BB962C8B-B14F-4D97-AF65-F5344CB8AC3E}">
        <p14:creationId xmlns:p14="http://schemas.microsoft.com/office/powerpoint/2010/main" val="324693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4B2E5C"/>
                </a:solidFill>
                <a:effectLst/>
                <a:latin typeface="Arial Narrow" panose="020B0604020202020204" pitchFamily="34" charset="0"/>
                <a:cs typeface="Arial Narrow" panose="020B0604020202020204" pitchFamily="34" charset="0"/>
              </a:rPr>
              <a:t>To really get to Target Zero, zero fatalities and serious injuries, requires the cooperative work of a wide range of engineering disciplines (along with all of our other partners, too!). To engineer towards Target Zero requires each discipline to bring their particular knowledge and specialty to bear on making the roadway safer. Each little thing done a little better helps make the roadway environment safer for all users.</a:t>
            </a:r>
            <a:endParaRPr lang="en-US" sz="1200" dirty="0">
              <a:solidFill>
                <a:srgbClr val="4B2E5C"/>
              </a:solidFill>
              <a:latin typeface="Arial Narrow" panose="020B0604020202020204" pitchFamily="34" charset="0"/>
              <a:cs typeface="Arial Narrow" panose="020B0604020202020204" pitchFamily="34" charset="0"/>
            </a:endParaRPr>
          </a:p>
          <a:p>
            <a:pPr algn="l" fontAlgn="base"/>
            <a:endParaRPr lang="en-US" b="0" i="0" dirty="0">
              <a:solidFill>
                <a:srgbClr val="323338"/>
              </a:solidFill>
              <a:effectLst/>
              <a:latin typeface="Arial" panose="020B0604020202020204" pitchFamily="34" charset="0"/>
              <a:cs typeface="Arial" panose="020B0604020202020204" pitchFamily="34" charset="0"/>
            </a:endParaRPr>
          </a:p>
          <a:p>
            <a:pPr algn="l" fontAlgn="base"/>
            <a:r>
              <a:rPr lang="en-US" b="0" i="0" dirty="0">
                <a:solidFill>
                  <a:srgbClr val="323338"/>
                </a:solidFill>
                <a:effectLst/>
                <a:latin typeface="Arial" panose="020B0604020202020204" pitchFamily="34" charset="0"/>
                <a:cs typeface="Arial" panose="020B0604020202020204" pitchFamily="34" charset="0"/>
              </a:rPr>
              <a:t>These are just a few of the engineering disciplines that work together in</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order for our roadways to safely move people and goods:</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Geotechnical engineering – creating stable foundations for the roadways and</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the structures that are used related to the roadways. It all begins with a good</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foundation.</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Materials engineering – creating good road surfaces that can withstand the</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demands of all the users including the heavy freight vehicles that bring</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products to market. Ensuring that these road surfaces have the appropriate</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amount of friction to allow vehicles to maintain control while cornering,</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stopping, or accelerating.</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Roadway engineering – designing and constructing roadways that will</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perform as expected allowing vehicles to travel at safe speeds without losing</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control. This includes all the geometric design features like how steep a hill</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is, how tight a curve is, and how much the roadway is banked. This also</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includes things like designing intersections to accommodate all users</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including cars, trucks, pedestrians, bicycles, and micromobility.</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Traffic engineering – providing information to the users about the spaces</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designed for them. This includes pavement markings like lane lines,</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crosswalks, and stop lines. It also includes traffic control features like traffic</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signals, pedestrian beacons, and bikeways.</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Drainage engineering – accommodating the quick removal of heavy rain</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flows from the roadway and conveying these collected waters to the</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appropriate place. This improves safety by helping to eliminate the potential</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for hydroplaning and flooding.</a:t>
            </a:r>
          </a:p>
          <a:p>
            <a:pPr algn="l" fontAlgn="base"/>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Electrical engineering – providing for highway lighting and for the operation</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of traffic signals and Intelligent Transportation Systems devices. Also laying</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the future for automated vehicles and a safer roadway environment.</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Structural engineering – designing bridges, culverts, and the structural</a:t>
            </a:r>
            <a:br>
              <a:rPr lang="en-US" b="0" i="0" dirty="0">
                <a:solidFill>
                  <a:srgbClr val="323338"/>
                </a:solidFill>
                <a:effectLst/>
                <a:latin typeface="Arial" panose="020B0604020202020204" pitchFamily="34" charset="0"/>
                <a:cs typeface="Arial" panose="020B0604020202020204" pitchFamily="34" charset="0"/>
              </a:rPr>
            </a:br>
            <a:r>
              <a:rPr lang="en-US" b="0" i="0" dirty="0">
                <a:solidFill>
                  <a:srgbClr val="323338"/>
                </a:solidFill>
                <a:effectLst/>
                <a:latin typeface="Arial" panose="020B0604020202020204" pitchFamily="34" charset="0"/>
                <a:cs typeface="Arial" panose="020B0604020202020204" pitchFamily="34" charset="0"/>
              </a:rPr>
              <a:t>supports for traffic signals and highway signs.</a:t>
            </a:r>
          </a:p>
        </p:txBody>
      </p:sp>
      <p:sp>
        <p:nvSpPr>
          <p:cNvPr id="4" name="Slide Number Placeholder 3"/>
          <p:cNvSpPr>
            <a:spLocks noGrp="1"/>
          </p:cNvSpPr>
          <p:nvPr>
            <p:ph type="sldNum" sz="quarter" idx="5"/>
          </p:nvPr>
        </p:nvSpPr>
        <p:spPr/>
        <p:txBody>
          <a:bodyPr/>
          <a:lstStyle/>
          <a:p>
            <a:fld id="{0200ED6E-5754-3C4D-A48E-148344F99C5B}" type="slidenum">
              <a:rPr lang="en-US" smtClean="0"/>
              <a:t>2</a:t>
            </a:fld>
            <a:endParaRPr lang="en-US"/>
          </a:p>
        </p:txBody>
      </p:sp>
    </p:spTree>
    <p:extLst>
      <p:ext uri="{BB962C8B-B14F-4D97-AF65-F5344CB8AC3E}">
        <p14:creationId xmlns:p14="http://schemas.microsoft.com/office/powerpoint/2010/main" val="78561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1FE-AA9C-F154-60D6-893FAEB253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36B18-24E5-1DAB-D417-A5AB8F4A9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E1333-4989-2F05-A169-9331B658F07A}"/>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766B5339-037C-9C73-1606-524AA57C6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D7DA5-DC18-126F-2661-129D00E607D4}"/>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219050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4024-3204-E902-CF5A-60684AF1EC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3B7A86-DB00-4618-3D3B-0D355A45E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5C8FC-7D9B-38C7-8429-02AA9DB936A9}"/>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8EA9CC94-BCAF-AE1A-EF61-ABAA26D92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EA99F-522E-67BA-9169-1982F60CFE5A}"/>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307595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CCE4-7D84-30BA-30A0-09E2CFB7FC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E098E-76DF-E5DA-A664-DC427FD314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97BE0-824F-E5DF-CB20-AF89750607E2}"/>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B483FA7A-E22B-D041-6C78-49D38DCAA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3998A-FFBE-3ABD-BA58-4FABC0511A6A}"/>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72668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80AD-9481-EC9B-DAD5-B6B9DC5AF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34C11-EE9B-E032-F5EE-4DEB32313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B7CBB-C830-BAEB-8CAE-B0E951C7D866}"/>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00A22DB5-99E3-9BEE-727D-0737546DA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963D7-15B5-7DEF-54D9-66F65DEBCDAA}"/>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27834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F870-7846-2020-64B2-CF2A65D05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DB08E-B1B0-E235-9EB2-1D6EF24370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B7FC1-F877-5EA6-3E43-7CFA5795B2E3}"/>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46A0D4DD-3F36-7DAE-3A04-2A35BB591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6EA51-F9C4-F4F0-F3D5-8CAFF8E1DD29}"/>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76258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0AD1-C9DB-539F-840B-AEDA3197A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2B120-BCB6-9276-B4ED-128EDEA6A5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D8F3D-2181-471B-7225-5BDA5464A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10C193-3C56-3BBD-C5CD-1DB4DD518261}"/>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6" name="Footer Placeholder 5">
            <a:extLst>
              <a:ext uri="{FF2B5EF4-FFF2-40B4-BE49-F238E27FC236}">
                <a16:creationId xmlns:a16="http://schemas.microsoft.com/office/drawing/2014/main" id="{FD8719BD-2B44-6F89-EA9D-49E49146B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002F2-FD7B-811A-49F6-4E2C8648B5FC}"/>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83515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31F4-C7BB-D4ED-5C76-379A598F23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8D439C-6D7E-F564-CA80-7D30953EC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FB25E-7672-9440-A234-D8668C9B96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B8F0C-7229-8F80-A86C-9CD311550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B8E8E-C8AB-C660-1B1D-9AA54AA19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ADD7A-F5B1-F504-9CB7-37D342D99776}"/>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8" name="Footer Placeholder 7">
            <a:extLst>
              <a:ext uri="{FF2B5EF4-FFF2-40B4-BE49-F238E27FC236}">
                <a16:creationId xmlns:a16="http://schemas.microsoft.com/office/drawing/2014/main" id="{5EFCB9A8-B951-8ED5-AC6C-3159DE2B9B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30C1E-8C23-54E4-0684-ED934E2CAB7A}"/>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8984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2755-CF6A-9A16-4EAA-A8F13368E2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7504CF-CC61-E1E8-45C2-F5E2F2A45A74}"/>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4" name="Footer Placeholder 3">
            <a:extLst>
              <a:ext uri="{FF2B5EF4-FFF2-40B4-BE49-F238E27FC236}">
                <a16:creationId xmlns:a16="http://schemas.microsoft.com/office/drawing/2014/main" id="{1C70C750-C568-BDE9-AADF-C5DA4B39E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CBEEE-B8E0-2B83-587B-66DE91422246}"/>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11456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062D3-A2D1-FD9E-C616-E8C5B40236BF}"/>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3" name="Footer Placeholder 2">
            <a:extLst>
              <a:ext uri="{FF2B5EF4-FFF2-40B4-BE49-F238E27FC236}">
                <a16:creationId xmlns:a16="http://schemas.microsoft.com/office/drawing/2014/main" id="{575892BA-B034-ACAF-2D63-70F3E7FDB3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0387E-9D8C-CA35-9CF8-818B1FF5B294}"/>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1038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8A98-F31B-580E-BCEA-DCDD04CAE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25BF5-EA20-5538-AB38-B7696A961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69E78-6E6C-3EC3-CE14-999CFD4AA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82751-8BAF-B7EA-6283-86E992FD0770}"/>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6" name="Footer Placeholder 5">
            <a:extLst>
              <a:ext uri="{FF2B5EF4-FFF2-40B4-BE49-F238E27FC236}">
                <a16:creationId xmlns:a16="http://schemas.microsoft.com/office/drawing/2014/main" id="{BF2D418B-ED12-439A-DE28-EC82416B5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6ACDF-641D-E8D8-52BE-0A3F882712D3}"/>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170768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EE06-8DE4-007B-886A-E88271A53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8F24E5-6ACB-D200-68B4-9AE0632EB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22B5E-8BF7-F94D-EA41-EBD550A42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4DB7E-F33A-119C-7DD6-CAA9B1F2FCC9}"/>
              </a:ext>
            </a:extLst>
          </p:cNvPr>
          <p:cNvSpPr>
            <a:spLocks noGrp="1"/>
          </p:cNvSpPr>
          <p:nvPr>
            <p:ph type="dt" sz="half" idx="10"/>
          </p:nvPr>
        </p:nvSpPr>
        <p:spPr/>
        <p:txBody>
          <a:bodyPr/>
          <a:lstStyle/>
          <a:p>
            <a:fld id="{E2209B03-0E3E-44D8-973C-78C47272AF93}" type="datetimeFigureOut">
              <a:rPr lang="en-US" smtClean="0"/>
              <a:t>2/18/25</a:t>
            </a:fld>
            <a:endParaRPr lang="en-US"/>
          </a:p>
        </p:txBody>
      </p:sp>
      <p:sp>
        <p:nvSpPr>
          <p:cNvPr id="6" name="Footer Placeholder 5">
            <a:extLst>
              <a:ext uri="{FF2B5EF4-FFF2-40B4-BE49-F238E27FC236}">
                <a16:creationId xmlns:a16="http://schemas.microsoft.com/office/drawing/2014/main" id="{17CC2E3E-4417-C02E-9178-D66EAA40F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88304-4CCA-FC1A-1943-131B9CE01F89}"/>
              </a:ext>
            </a:extLst>
          </p:cNvPr>
          <p:cNvSpPr>
            <a:spLocks noGrp="1"/>
          </p:cNvSpPr>
          <p:nvPr>
            <p:ph type="sldNum" sz="quarter" idx="12"/>
          </p:nvPr>
        </p:nvSpPr>
        <p:spPr/>
        <p:txBody>
          <a:bodyPr/>
          <a:lstStyle/>
          <a:p>
            <a:fld id="{81522645-E478-4107-9FA6-F0ABDEBCCE85}" type="slidenum">
              <a:rPr lang="en-US" smtClean="0"/>
              <a:t>‹#›</a:t>
            </a:fld>
            <a:endParaRPr lang="en-US"/>
          </a:p>
        </p:txBody>
      </p:sp>
    </p:spTree>
    <p:extLst>
      <p:ext uri="{BB962C8B-B14F-4D97-AF65-F5344CB8AC3E}">
        <p14:creationId xmlns:p14="http://schemas.microsoft.com/office/powerpoint/2010/main" val="343094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D62E-2FDA-8117-73DA-DC6078D4A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216970-AA72-53B8-0739-E5E6E3F19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9668A-1B69-D9BD-8A3E-F10D21667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209B03-0E3E-44D8-973C-78C47272AF93}" type="datetimeFigureOut">
              <a:rPr lang="en-US" smtClean="0"/>
              <a:t>2/18/25</a:t>
            </a:fld>
            <a:endParaRPr lang="en-US"/>
          </a:p>
        </p:txBody>
      </p:sp>
      <p:sp>
        <p:nvSpPr>
          <p:cNvPr id="5" name="Footer Placeholder 4">
            <a:extLst>
              <a:ext uri="{FF2B5EF4-FFF2-40B4-BE49-F238E27FC236}">
                <a16:creationId xmlns:a16="http://schemas.microsoft.com/office/drawing/2014/main" id="{2B749219-6772-F282-97DC-010F523CB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71C37D-78C5-6773-4A87-BC9742A7C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522645-E478-4107-9FA6-F0ABDEBCCE85}" type="slidenum">
              <a:rPr lang="en-US" smtClean="0"/>
              <a:t>‹#›</a:t>
            </a:fld>
            <a:endParaRPr lang="en-US"/>
          </a:p>
        </p:txBody>
      </p:sp>
    </p:spTree>
    <p:extLst>
      <p:ext uri="{BB962C8B-B14F-4D97-AF65-F5344CB8AC3E}">
        <p14:creationId xmlns:p14="http://schemas.microsoft.com/office/powerpoint/2010/main" val="211380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26760-B7CD-B5FB-96B5-0150D33EA28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EF1364F-BCDF-CBA3-DBE4-985EAEC88BD8}"/>
              </a:ext>
            </a:extLst>
          </p:cNvPr>
          <p:cNvSpPr txBox="1"/>
          <p:nvPr/>
        </p:nvSpPr>
        <p:spPr>
          <a:xfrm>
            <a:off x="806822" y="491778"/>
            <a:ext cx="8885818" cy="784830"/>
          </a:xfrm>
          <a:prstGeom prst="rect">
            <a:avLst/>
          </a:prstGeom>
          <a:noFill/>
        </p:spPr>
        <p:txBody>
          <a:bodyPr wrap="square" rtlCol="0">
            <a:spAutoFit/>
          </a:bodyPr>
          <a:lstStyle/>
          <a:p>
            <a:r>
              <a:rPr lang="en-US" sz="4500" b="1" dirty="0">
                <a:solidFill>
                  <a:srgbClr val="4B2E5C"/>
                </a:solidFill>
                <a:latin typeface="Arial" panose="020B0604020202020204" pitchFamily="34" charset="0"/>
                <a:cs typeface="Arial" panose="020B0604020202020204" pitchFamily="34" charset="0"/>
              </a:rPr>
              <a:t>NATIONAL ENGINEERS WEEK</a:t>
            </a:r>
          </a:p>
        </p:txBody>
      </p:sp>
      <p:sp>
        <p:nvSpPr>
          <p:cNvPr id="3" name="TextBox 2">
            <a:extLst>
              <a:ext uri="{FF2B5EF4-FFF2-40B4-BE49-F238E27FC236}">
                <a16:creationId xmlns:a16="http://schemas.microsoft.com/office/drawing/2014/main" id="{38979F28-95A8-77D3-3B6E-1BC3FF69EB6A}"/>
              </a:ext>
            </a:extLst>
          </p:cNvPr>
          <p:cNvSpPr txBox="1"/>
          <p:nvPr/>
        </p:nvSpPr>
        <p:spPr>
          <a:xfrm>
            <a:off x="806824" y="1177069"/>
            <a:ext cx="6746582" cy="461665"/>
          </a:xfrm>
          <a:prstGeom prst="rect">
            <a:avLst/>
          </a:prstGeom>
          <a:noFill/>
        </p:spPr>
        <p:txBody>
          <a:bodyPr wrap="square">
            <a:spAutoFit/>
          </a:bodyPr>
          <a:lstStyle/>
          <a:p>
            <a:r>
              <a:rPr lang="en-US" sz="2400" b="1" dirty="0">
                <a:solidFill>
                  <a:srgbClr val="E26726"/>
                </a:solidFill>
                <a:latin typeface="Arial" panose="020B0604020202020204" pitchFamily="34" charset="0"/>
                <a:cs typeface="Arial" panose="020B0604020202020204" pitchFamily="34" charset="0"/>
              </a:rPr>
              <a:t>February 16, 2025 – February 22, 2025</a:t>
            </a:r>
          </a:p>
        </p:txBody>
      </p:sp>
      <p:sp>
        <p:nvSpPr>
          <p:cNvPr id="4" name="TextBox 3">
            <a:extLst>
              <a:ext uri="{FF2B5EF4-FFF2-40B4-BE49-F238E27FC236}">
                <a16:creationId xmlns:a16="http://schemas.microsoft.com/office/drawing/2014/main" id="{50AB8613-F0D4-E2C6-A10E-A4B70505AE32}"/>
              </a:ext>
            </a:extLst>
          </p:cNvPr>
          <p:cNvSpPr txBox="1"/>
          <p:nvPr/>
        </p:nvSpPr>
        <p:spPr>
          <a:xfrm>
            <a:off x="806823" y="1961898"/>
            <a:ext cx="5289178" cy="1323439"/>
          </a:xfrm>
          <a:prstGeom prst="rect">
            <a:avLst/>
          </a:prstGeom>
          <a:noFill/>
        </p:spPr>
        <p:txBody>
          <a:bodyPr wrap="square" rtlCol="0">
            <a:spAutoFit/>
          </a:bodyPr>
          <a:lstStyle/>
          <a:p>
            <a:r>
              <a:rPr lang="en-US" sz="4000" b="1" dirty="0">
                <a:solidFill>
                  <a:srgbClr val="1C495E"/>
                </a:solidFill>
                <a:latin typeface="Arial" panose="020B0604020202020204" pitchFamily="34" charset="0"/>
                <a:cs typeface="Arial" panose="020B0604020202020204" pitchFamily="34" charset="0"/>
              </a:rPr>
              <a:t>Paving the Way to Target Zero</a:t>
            </a:r>
          </a:p>
        </p:txBody>
      </p:sp>
    </p:spTree>
    <p:extLst>
      <p:ext uri="{BB962C8B-B14F-4D97-AF65-F5344CB8AC3E}">
        <p14:creationId xmlns:p14="http://schemas.microsoft.com/office/powerpoint/2010/main" val="359845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8004-DFDC-F030-C7A5-0654B160626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19DF47-EC9F-0DD0-E87C-2BF41DC824C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80E187F-AC7E-7F95-AD19-DEE8C20893CC}"/>
              </a:ext>
            </a:extLst>
          </p:cNvPr>
          <p:cNvSpPr txBox="1"/>
          <p:nvPr/>
        </p:nvSpPr>
        <p:spPr>
          <a:xfrm>
            <a:off x="707432" y="653852"/>
            <a:ext cx="7628517" cy="1477328"/>
          </a:xfrm>
          <a:prstGeom prst="rect">
            <a:avLst/>
          </a:prstGeom>
          <a:noFill/>
        </p:spPr>
        <p:txBody>
          <a:bodyPr wrap="square" rtlCol="0">
            <a:spAutoFit/>
          </a:bodyPr>
          <a:lstStyle/>
          <a:p>
            <a:r>
              <a:rPr lang="en-US" sz="4500" b="1" dirty="0">
                <a:solidFill>
                  <a:srgbClr val="4B2E5C"/>
                </a:solidFill>
                <a:latin typeface="Arial" panose="020B0604020202020204" pitchFamily="34" charset="0"/>
                <a:cs typeface="Arial" panose="020B0604020202020204" pitchFamily="34" charset="0"/>
              </a:rPr>
              <a:t>TARGET ZERO: BUILDING A SAFER FUTURE</a:t>
            </a:r>
          </a:p>
        </p:txBody>
      </p:sp>
      <p:sp>
        <p:nvSpPr>
          <p:cNvPr id="4" name="TextBox 3">
            <a:extLst>
              <a:ext uri="{FF2B5EF4-FFF2-40B4-BE49-F238E27FC236}">
                <a16:creationId xmlns:a16="http://schemas.microsoft.com/office/drawing/2014/main" id="{14F51F26-8397-7039-25B8-35C7C1CA5AD0}"/>
              </a:ext>
            </a:extLst>
          </p:cNvPr>
          <p:cNvSpPr txBox="1"/>
          <p:nvPr/>
        </p:nvSpPr>
        <p:spPr>
          <a:xfrm>
            <a:off x="951519" y="2584514"/>
            <a:ext cx="4894730" cy="2708434"/>
          </a:xfrm>
          <a:prstGeom prst="rect">
            <a:avLst/>
          </a:prstGeom>
          <a:noFill/>
        </p:spPr>
        <p:txBody>
          <a:bodyPr wrap="square" rtlCol="0">
            <a:spAutoFit/>
          </a:bodyPr>
          <a:lstStyle/>
          <a:p>
            <a:r>
              <a:rPr lang="en-US" sz="1500" b="1" dirty="0">
                <a:solidFill>
                  <a:srgbClr val="1C495E"/>
                </a:solidFill>
                <a:latin typeface="Arial" panose="020B0604020202020204" pitchFamily="34" charset="0"/>
                <a:cs typeface="Arial" panose="020B0604020202020204" pitchFamily="34" charset="0"/>
              </a:rPr>
              <a:t>TARGET ZERO REQUIRES MANY ENGINEERING DISCIPLINES TO CREATE SAFE ROADS:</a:t>
            </a:r>
          </a:p>
          <a:p>
            <a:endParaRPr lang="en-US" sz="1500" b="1" dirty="0">
              <a:solidFill>
                <a:srgbClr val="1C495E"/>
              </a:solidFill>
              <a:latin typeface="Arial" panose="020B0604020202020204" pitchFamily="34" charset="0"/>
              <a:cs typeface="Arial" panose="020B0604020202020204" pitchFamily="34" charset="0"/>
            </a:endParaRP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Geotechnical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Materials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Roadway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Traffic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Drainage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Electrical engineers</a:t>
            </a:r>
          </a:p>
          <a:p>
            <a:pPr marL="285750" indent="-285750">
              <a:spcAft>
                <a:spcPts val="400"/>
              </a:spcAft>
              <a:buFont typeface="Arial" panose="020B0604020202020204" pitchFamily="34" charset="0"/>
              <a:buChar char="•"/>
            </a:pPr>
            <a:r>
              <a:rPr lang="en-US" sz="1500" b="1" dirty="0">
                <a:solidFill>
                  <a:srgbClr val="1C495E"/>
                </a:solidFill>
                <a:latin typeface="Arial" panose="020B0604020202020204" pitchFamily="34" charset="0"/>
                <a:cs typeface="Arial" panose="020B0604020202020204" pitchFamily="34" charset="0"/>
              </a:rPr>
              <a:t>Structural engineers</a:t>
            </a:r>
            <a:endParaRPr lang="en-US" sz="1500" dirty="0">
              <a:solidFill>
                <a:srgbClr val="1C49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76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06752-E464-ED7D-9B2B-FD58F86A6F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A3C830-9846-EAB9-F4EB-8D87FE7A1BC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7A733780-B1C2-DDD5-CF4F-959B9A882F0A}"/>
              </a:ext>
            </a:extLst>
          </p:cNvPr>
          <p:cNvGrpSpPr/>
          <p:nvPr/>
        </p:nvGrpSpPr>
        <p:grpSpPr>
          <a:xfrm>
            <a:off x="806823" y="491778"/>
            <a:ext cx="7069312" cy="2006966"/>
            <a:chOff x="806823" y="491778"/>
            <a:chExt cx="7069312" cy="2006966"/>
          </a:xfrm>
        </p:grpSpPr>
        <p:sp>
          <p:nvSpPr>
            <p:cNvPr id="2" name="TextBox 1">
              <a:extLst>
                <a:ext uri="{FF2B5EF4-FFF2-40B4-BE49-F238E27FC236}">
                  <a16:creationId xmlns:a16="http://schemas.microsoft.com/office/drawing/2014/main" id="{5C083898-94DB-86BA-88F8-C820641352B5}"/>
                </a:ext>
              </a:extLst>
            </p:cNvPr>
            <p:cNvSpPr txBox="1"/>
            <p:nvPr/>
          </p:nvSpPr>
          <p:spPr>
            <a:xfrm>
              <a:off x="806823" y="491778"/>
              <a:ext cx="7069312" cy="784830"/>
            </a:xfrm>
            <a:prstGeom prst="rect">
              <a:avLst/>
            </a:prstGeom>
            <a:noFill/>
          </p:spPr>
          <p:txBody>
            <a:bodyPr wrap="square" rtlCol="0">
              <a:spAutoFit/>
            </a:bodyPr>
            <a:lstStyle/>
            <a:p>
              <a:r>
                <a:rPr lang="en-US" sz="4500" b="1" dirty="0">
                  <a:solidFill>
                    <a:srgbClr val="4B2E5C"/>
                  </a:solidFill>
                  <a:latin typeface="Arial" panose="020B0604020202020204" pitchFamily="34" charset="0"/>
                  <a:cs typeface="Arial" panose="020B0604020202020204" pitchFamily="34" charset="0"/>
                </a:rPr>
                <a:t>Safety Trivia &amp; Answer</a:t>
              </a:r>
            </a:p>
          </p:txBody>
        </p:sp>
        <p:sp>
          <p:nvSpPr>
            <p:cNvPr id="7" name="TextBox 6">
              <a:extLst>
                <a:ext uri="{FF2B5EF4-FFF2-40B4-BE49-F238E27FC236}">
                  <a16:creationId xmlns:a16="http://schemas.microsoft.com/office/drawing/2014/main" id="{AC22F421-9B80-8470-F401-B01CFBEF85CF}"/>
                </a:ext>
              </a:extLst>
            </p:cNvPr>
            <p:cNvSpPr txBox="1"/>
            <p:nvPr/>
          </p:nvSpPr>
          <p:spPr>
            <a:xfrm>
              <a:off x="937452" y="1436915"/>
              <a:ext cx="6546796" cy="1061829"/>
            </a:xfrm>
            <a:prstGeom prst="rect">
              <a:avLst/>
            </a:prstGeom>
            <a:noFill/>
          </p:spPr>
          <p:txBody>
            <a:bodyPr wrap="square" rtlCol="0">
              <a:spAutoFit/>
            </a:bodyPr>
            <a:lstStyle/>
            <a:p>
              <a:r>
                <a:rPr lang="en-US" sz="2100" b="1" dirty="0">
                  <a:solidFill>
                    <a:srgbClr val="E26726"/>
                  </a:solidFill>
                  <a:latin typeface="Arial" panose="020B0604020202020204" pitchFamily="34" charset="0"/>
                  <a:cs typeface="Arial" panose="020B0604020202020204" pitchFamily="34" charset="0"/>
                </a:rPr>
                <a:t>QUESTION: How much is the kinetic energy in a car crash reduced if the speed of the vehicle is reduced by half?</a:t>
              </a:r>
            </a:p>
          </p:txBody>
        </p:sp>
      </p:grpSp>
      <p:sp>
        <p:nvSpPr>
          <p:cNvPr id="3" name="TextBox 2">
            <a:extLst>
              <a:ext uri="{FF2B5EF4-FFF2-40B4-BE49-F238E27FC236}">
                <a16:creationId xmlns:a16="http://schemas.microsoft.com/office/drawing/2014/main" id="{F7452774-51FB-D57D-9BA8-6C60185F447E}"/>
              </a:ext>
            </a:extLst>
          </p:cNvPr>
          <p:cNvSpPr txBox="1"/>
          <p:nvPr/>
        </p:nvSpPr>
        <p:spPr>
          <a:xfrm>
            <a:off x="937452" y="2774110"/>
            <a:ext cx="10317096" cy="1434560"/>
          </a:xfrm>
          <a:prstGeom prst="rect">
            <a:avLst/>
          </a:prstGeom>
          <a:noFill/>
        </p:spPr>
        <p:txBody>
          <a:bodyPr wrap="square" rtlCol="0">
            <a:spAutoFit/>
          </a:bodyPr>
          <a:lstStyle/>
          <a:p>
            <a:pPr>
              <a:lnSpc>
                <a:spcPct val="150000"/>
              </a:lnSpc>
            </a:pPr>
            <a:r>
              <a:rPr lang="en-US" sz="1500" b="1" dirty="0">
                <a:solidFill>
                  <a:srgbClr val="1C495E"/>
                </a:solidFill>
                <a:latin typeface="Arial" panose="020B0604020202020204" pitchFamily="34" charset="0"/>
                <a:cs typeface="Arial" panose="020B0604020202020204" pitchFamily="34" charset="0"/>
              </a:rPr>
              <a:t>A. 25%</a:t>
            </a:r>
          </a:p>
          <a:p>
            <a:pPr>
              <a:lnSpc>
                <a:spcPct val="150000"/>
              </a:lnSpc>
            </a:pPr>
            <a:r>
              <a:rPr lang="en-US" sz="1500" b="1" dirty="0">
                <a:solidFill>
                  <a:srgbClr val="1C495E"/>
                </a:solidFill>
                <a:latin typeface="Arial" panose="020B0604020202020204" pitchFamily="34" charset="0"/>
                <a:cs typeface="Arial" panose="020B0604020202020204" pitchFamily="34" charset="0"/>
              </a:rPr>
              <a:t>B. 50%</a:t>
            </a:r>
          </a:p>
          <a:p>
            <a:pPr>
              <a:lnSpc>
                <a:spcPct val="150000"/>
              </a:lnSpc>
            </a:pPr>
            <a:r>
              <a:rPr lang="en-US" sz="1500" b="1" dirty="0">
                <a:solidFill>
                  <a:srgbClr val="1C495E"/>
                </a:solidFill>
                <a:latin typeface="Arial" panose="020B0604020202020204" pitchFamily="34" charset="0"/>
                <a:cs typeface="Arial" panose="020B0604020202020204" pitchFamily="34" charset="0"/>
              </a:rPr>
              <a:t>C. 66%</a:t>
            </a:r>
          </a:p>
          <a:p>
            <a:pPr>
              <a:lnSpc>
                <a:spcPct val="150000"/>
              </a:lnSpc>
            </a:pPr>
            <a:r>
              <a:rPr lang="en-US" sz="1500" b="1" dirty="0">
                <a:solidFill>
                  <a:srgbClr val="1C495E"/>
                </a:solidFill>
                <a:latin typeface="Arial" panose="020B0604020202020204" pitchFamily="34" charset="0"/>
                <a:cs typeface="Arial" panose="020B0604020202020204" pitchFamily="34" charset="0"/>
              </a:rPr>
              <a:t>D. 75%</a:t>
            </a:r>
          </a:p>
        </p:txBody>
      </p:sp>
      <p:sp>
        <p:nvSpPr>
          <p:cNvPr id="6" name="Flowchart: Terminator 5">
            <a:extLst>
              <a:ext uri="{FF2B5EF4-FFF2-40B4-BE49-F238E27FC236}">
                <a16:creationId xmlns:a16="http://schemas.microsoft.com/office/drawing/2014/main" id="{10ADF853-A2E3-A403-C4F5-95BD65A88D85}"/>
              </a:ext>
            </a:extLst>
          </p:cNvPr>
          <p:cNvSpPr/>
          <p:nvPr/>
        </p:nvSpPr>
        <p:spPr>
          <a:xfrm>
            <a:off x="937452" y="3867474"/>
            <a:ext cx="1721224" cy="31604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54 h 21708"/>
              <a:gd name="connsiteX1" fmla="*/ 18125 w 21600"/>
              <a:gd name="connsiteY1" fmla="*/ 54 h 21708"/>
              <a:gd name="connsiteX2" fmla="*/ 21600 w 21600"/>
              <a:gd name="connsiteY2" fmla="*/ 10854 h 21708"/>
              <a:gd name="connsiteX3" fmla="*/ 18125 w 21600"/>
              <a:gd name="connsiteY3" fmla="*/ 21654 h 21708"/>
              <a:gd name="connsiteX4" fmla="*/ 3475 w 21600"/>
              <a:gd name="connsiteY4" fmla="*/ 21654 h 21708"/>
              <a:gd name="connsiteX5" fmla="*/ 0 w 21600"/>
              <a:gd name="connsiteY5" fmla="*/ 10854 h 21708"/>
              <a:gd name="connsiteX6" fmla="*/ 3475 w 21600"/>
              <a:gd name="connsiteY6" fmla="*/ 54 h 21708"/>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634"/>
                  <a:pt x="21600" y="10800"/>
                </a:cubicBezTo>
                <a:cubicBezTo>
                  <a:pt x="21600" y="20966"/>
                  <a:pt x="20044" y="21600"/>
                  <a:pt x="18125" y="21600"/>
                </a:cubicBezTo>
                <a:lnTo>
                  <a:pt x="3475" y="21600"/>
                </a:lnTo>
                <a:cubicBezTo>
                  <a:pt x="1556" y="21600"/>
                  <a:pt x="0" y="21492"/>
                  <a:pt x="0" y="10800"/>
                </a:cubicBezTo>
                <a:cubicBezTo>
                  <a:pt x="0" y="108"/>
                  <a:pt x="1556" y="0"/>
                  <a:pt x="3475" y="0"/>
                </a:cubicBezTo>
                <a:close/>
              </a:path>
            </a:pathLst>
          </a:custGeom>
          <a:noFill/>
          <a:ln w="28575">
            <a:solidFill>
              <a:srgbClr val="E267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B621D3-BA81-5380-D47E-7BF2476423E9}"/>
              </a:ext>
            </a:extLst>
          </p:cNvPr>
          <p:cNvSpPr txBox="1"/>
          <p:nvPr/>
        </p:nvSpPr>
        <p:spPr>
          <a:xfrm>
            <a:off x="937452" y="4359257"/>
            <a:ext cx="10949748" cy="1477328"/>
          </a:xfrm>
          <a:prstGeom prst="rect">
            <a:avLst/>
          </a:prstGeom>
          <a:noFill/>
        </p:spPr>
        <p:txBody>
          <a:bodyPr wrap="square" rtlCol="0">
            <a:spAutoFit/>
          </a:bodyPr>
          <a:lstStyle/>
          <a:p>
            <a:pPr>
              <a:lnSpc>
                <a:spcPct val="150000"/>
              </a:lnSpc>
            </a:pPr>
            <a:r>
              <a:rPr lang="en-US" sz="1800" b="1" dirty="0">
                <a:solidFill>
                  <a:srgbClr val="1C495E"/>
                </a:solidFill>
                <a:latin typeface="Arial" panose="020B0604020202020204" pitchFamily="34" charset="0"/>
                <a:cs typeface="Arial" panose="020B0604020202020204" pitchFamily="34" charset="0"/>
              </a:rPr>
              <a:t>Answer: D</a:t>
            </a:r>
          </a:p>
          <a:p>
            <a:r>
              <a:rPr lang="en-US" sz="1500" b="1" dirty="0">
                <a:solidFill>
                  <a:srgbClr val="1C495E"/>
                </a:solidFill>
                <a:latin typeface="Arial" panose="020B0604020202020204" pitchFamily="34" charset="0"/>
                <a:cs typeface="Arial" panose="020B0604020202020204" pitchFamily="34" charset="0"/>
              </a:rPr>
              <a:t>Explanation: </a:t>
            </a:r>
            <a:r>
              <a:rPr lang="en-US" sz="1500" dirty="0">
                <a:solidFill>
                  <a:srgbClr val="1C495E"/>
                </a:solidFill>
                <a:latin typeface="Arial" panose="020B0604020202020204" pitchFamily="34" charset="0"/>
                <a:cs typeface="Arial" panose="020B0604020202020204" pitchFamily="34" charset="0"/>
              </a:rPr>
              <a:t>The formula for kinetic energy is ½mv</a:t>
            </a:r>
            <a:r>
              <a:rPr lang="en-US" sz="1500" baseline="30000" dirty="0">
                <a:solidFill>
                  <a:srgbClr val="1C495E"/>
                </a:solidFill>
                <a:latin typeface="Arial" panose="020B0604020202020204" pitchFamily="34" charset="0"/>
                <a:cs typeface="Arial" panose="020B0604020202020204" pitchFamily="34" charset="0"/>
              </a:rPr>
              <a:t>2</a:t>
            </a:r>
            <a:r>
              <a:rPr lang="en-US" sz="1500" dirty="0">
                <a:solidFill>
                  <a:srgbClr val="1C495E"/>
                </a:solidFill>
                <a:latin typeface="Arial" panose="020B0604020202020204" pitchFamily="34" charset="0"/>
                <a:cs typeface="Arial" panose="020B0604020202020204" pitchFamily="34" charset="0"/>
              </a:rPr>
              <a:t> where m is the mass and v is the velocity (speed). By cutting the velocity in half, the resulting kinetic energy is just ¼ of what it was before, resulting in a 75% reduction in kinetic energy. This greatly reduces the severity of a crash. Reducing kinetic energy in crashes is one of the key components of the Safe System Approach.</a:t>
            </a:r>
          </a:p>
          <a:p>
            <a:endParaRPr lang="en-US" dirty="0"/>
          </a:p>
        </p:txBody>
      </p:sp>
    </p:spTree>
    <p:extLst>
      <p:ext uri="{BB962C8B-B14F-4D97-AF65-F5344CB8AC3E}">
        <p14:creationId xmlns:p14="http://schemas.microsoft.com/office/powerpoint/2010/main" val="353586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4DFB2-A1D8-ED7A-BA02-4FDFCAD8A2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9F848F-AA37-5814-8ACB-4CD4A67084D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15F47F36-2959-F8EF-1760-95250EBD5B61}"/>
              </a:ext>
            </a:extLst>
          </p:cNvPr>
          <p:cNvGrpSpPr/>
          <p:nvPr/>
        </p:nvGrpSpPr>
        <p:grpSpPr>
          <a:xfrm>
            <a:off x="806823" y="491778"/>
            <a:ext cx="7069312" cy="1683801"/>
            <a:chOff x="806823" y="491778"/>
            <a:chExt cx="7069312" cy="1683801"/>
          </a:xfrm>
        </p:grpSpPr>
        <p:sp>
          <p:nvSpPr>
            <p:cNvPr id="2" name="TextBox 1">
              <a:extLst>
                <a:ext uri="{FF2B5EF4-FFF2-40B4-BE49-F238E27FC236}">
                  <a16:creationId xmlns:a16="http://schemas.microsoft.com/office/drawing/2014/main" id="{B0F5F8D6-2BC4-6CF1-DA7B-9CA94856129B}"/>
                </a:ext>
              </a:extLst>
            </p:cNvPr>
            <p:cNvSpPr txBox="1"/>
            <p:nvPr/>
          </p:nvSpPr>
          <p:spPr>
            <a:xfrm>
              <a:off x="806823" y="491778"/>
              <a:ext cx="7069312" cy="784830"/>
            </a:xfrm>
            <a:prstGeom prst="rect">
              <a:avLst/>
            </a:prstGeom>
            <a:noFill/>
          </p:spPr>
          <p:txBody>
            <a:bodyPr wrap="square" rtlCol="0">
              <a:spAutoFit/>
            </a:bodyPr>
            <a:lstStyle/>
            <a:p>
              <a:r>
                <a:rPr lang="en-US" sz="4500" b="1" dirty="0">
                  <a:solidFill>
                    <a:srgbClr val="4B2E5C"/>
                  </a:solidFill>
                  <a:latin typeface="Arial" panose="020B0604020202020204" pitchFamily="34" charset="0"/>
                  <a:cs typeface="Arial" panose="020B0604020202020204" pitchFamily="34" charset="0"/>
                </a:rPr>
                <a:t>Safety Trivia &amp; Answer</a:t>
              </a:r>
            </a:p>
          </p:txBody>
        </p:sp>
        <p:sp>
          <p:nvSpPr>
            <p:cNvPr id="7" name="TextBox 6">
              <a:extLst>
                <a:ext uri="{FF2B5EF4-FFF2-40B4-BE49-F238E27FC236}">
                  <a16:creationId xmlns:a16="http://schemas.microsoft.com/office/drawing/2014/main" id="{C8638603-9A92-5DA9-6F4B-E20391B79757}"/>
                </a:ext>
              </a:extLst>
            </p:cNvPr>
            <p:cNvSpPr txBox="1"/>
            <p:nvPr/>
          </p:nvSpPr>
          <p:spPr>
            <a:xfrm>
              <a:off x="937452" y="1436915"/>
              <a:ext cx="6546796" cy="738664"/>
            </a:xfrm>
            <a:prstGeom prst="rect">
              <a:avLst/>
            </a:prstGeom>
            <a:noFill/>
          </p:spPr>
          <p:txBody>
            <a:bodyPr wrap="square" rtlCol="0">
              <a:spAutoFit/>
            </a:bodyPr>
            <a:lstStyle/>
            <a:p>
              <a:r>
                <a:rPr lang="en-US" sz="2100" b="1" dirty="0">
                  <a:solidFill>
                    <a:srgbClr val="E26726"/>
                  </a:solidFill>
                  <a:latin typeface="Arial" panose="020B0604020202020204" pitchFamily="34" charset="0"/>
                  <a:cs typeface="Arial" panose="020B0604020202020204" pitchFamily="34" charset="0"/>
                </a:rPr>
                <a:t>Question: What does “superelevation” refer to with relation to roadway safety?</a:t>
              </a:r>
            </a:p>
          </p:txBody>
        </p:sp>
      </p:grpSp>
      <p:sp>
        <p:nvSpPr>
          <p:cNvPr id="3" name="TextBox 2">
            <a:extLst>
              <a:ext uri="{FF2B5EF4-FFF2-40B4-BE49-F238E27FC236}">
                <a16:creationId xmlns:a16="http://schemas.microsoft.com/office/drawing/2014/main" id="{8260BDFA-3C00-5D1B-2069-3041D6EA038A}"/>
              </a:ext>
            </a:extLst>
          </p:cNvPr>
          <p:cNvSpPr txBox="1"/>
          <p:nvPr/>
        </p:nvSpPr>
        <p:spPr>
          <a:xfrm>
            <a:off x="937452" y="2774110"/>
            <a:ext cx="10317096" cy="1434560"/>
          </a:xfrm>
          <a:prstGeom prst="rect">
            <a:avLst/>
          </a:prstGeom>
          <a:noFill/>
        </p:spPr>
        <p:txBody>
          <a:bodyPr wrap="square" rtlCol="0">
            <a:spAutoFit/>
          </a:bodyPr>
          <a:lstStyle/>
          <a:p>
            <a:pPr>
              <a:lnSpc>
                <a:spcPct val="150000"/>
              </a:lnSpc>
            </a:pPr>
            <a:r>
              <a:rPr lang="en-US" sz="1500" b="1" dirty="0">
                <a:solidFill>
                  <a:srgbClr val="1C495E"/>
                </a:solidFill>
                <a:latin typeface="Arial" panose="020B0604020202020204" pitchFamily="34" charset="0"/>
                <a:cs typeface="Arial" panose="020B0604020202020204" pitchFamily="34" charset="0"/>
              </a:rPr>
              <a:t>A. </a:t>
            </a:r>
            <a:r>
              <a:rPr lang="en-US" sz="1500" dirty="0">
                <a:solidFill>
                  <a:srgbClr val="1C495E"/>
                </a:solidFill>
                <a:latin typeface="Arial" panose="020B0604020202020204" pitchFamily="34" charset="0"/>
                <a:cs typeface="Arial" panose="020B0604020202020204" pitchFamily="34" charset="0"/>
              </a:rPr>
              <a:t>Something at a very high altitude</a:t>
            </a:r>
          </a:p>
          <a:p>
            <a:pPr>
              <a:lnSpc>
                <a:spcPct val="150000"/>
              </a:lnSpc>
            </a:pPr>
            <a:r>
              <a:rPr lang="en-US" sz="1500" b="1" dirty="0">
                <a:solidFill>
                  <a:srgbClr val="1C495E"/>
                </a:solidFill>
                <a:latin typeface="Arial" panose="020B0604020202020204" pitchFamily="34" charset="0"/>
                <a:cs typeface="Arial" panose="020B0604020202020204" pitchFamily="34" charset="0"/>
              </a:rPr>
              <a:t>B. </a:t>
            </a:r>
            <a:r>
              <a:rPr lang="en-US" sz="1500" dirty="0">
                <a:solidFill>
                  <a:srgbClr val="1C495E"/>
                </a:solidFill>
                <a:latin typeface="Arial" panose="020B0604020202020204" pitchFamily="34" charset="0"/>
                <a:cs typeface="Arial" panose="020B0604020202020204" pitchFamily="34" charset="0"/>
              </a:rPr>
              <a:t>A really steep hill</a:t>
            </a:r>
          </a:p>
          <a:p>
            <a:pPr>
              <a:lnSpc>
                <a:spcPct val="150000"/>
              </a:lnSpc>
            </a:pPr>
            <a:r>
              <a:rPr lang="en-US" sz="1500" b="1" dirty="0">
                <a:solidFill>
                  <a:srgbClr val="1C495E"/>
                </a:solidFill>
                <a:latin typeface="Arial" panose="020B0604020202020204" pitchFamily="34" charset="0"/>
                <a:cs typeface="Arial" panose="020B0604020202020204" pitchFamily="34" charset="0"/>
              </a:rPr>
              <a:t>C. </a:t>
            </a:r>
            <a:r>
              <a:rPr lang="en-US" sz="1500" dirty="0">
                <a:solidFill>
                  <a:srgbClr val="1C495E"/>
                </a:solidFill>
                <a:latin typeface="Arial" panose="020B0604020202020204" pitchFamily="34" charset="0"/>
                <a:cs typeface="Arial" panose="020B0604020202020204" pitchFamily="34" charset="0"/>
              </a:rPr>
              <a:t>The banking of the roadway surface</a:t>
            </a:r>
          </a:p>
          <a:p>
            <a:pPr>
              <a:lnSpc>
                <a:spcPct val="150000"/>
              </a:lnSpc>
            </a:pPr>
            <a:r>
              <a:rPr lang="en-US" sz="1500" b="1" dirty="0">
                <a:solidFill>
                  <a:srgbClr val="1C495E"/>
                </a:solidFill>
                <a:latin typeface="Arial" panose="020B0604020202020204" pitchFamily="34" charset="0"/>
                <a:cs typeface="Arial" panose="020B0604020202020204" pitchFamily="34" charset="0"/>
              </a:rPr>
              <a:t>D. </a:t>
            </a:r>
            <a:r>
              <a:rPr lang="en-US" sz="1500" dirty="0">
                <a:solidFill>
                  <a:srgbClr val="1C495E"/>
                </a:solidFill>
                <a:latin typeface="Arial" panose="020B0604020202020204" pitchFamily="34" charset="0"/>
                <a:cs typeface="Arial" panose="020B0604020202020204" pitchFamily="34" charset="0"/>
              </a:rPr>
              <a:t>A very fast-moving escalator at a pedestrian bridge</a:t>
            </a:r>
          </a:p>
        </p:txBody>
      </p:sp>
      <p:sp>
        <p:nvSpPr>
          <p:cNvPr id="6" name="Flowchart: Terminator 5">
            <a:extLst>
              <a:ext uri="{FF2B5EF4-FFF2-40B4-BE49-F238E27FC236}">
                <a16:creationId xmlns:a16="http://schemas.microsoft.com/office/drawing/2014/main" id="{0553D8D2-2441-7612-D909-5D5420BBC125}"/>
              </a:ext>
            </a:extLst>
          </p:cNvPr>
          <p:cNvSpPr/>
          <p:nvPr/>
        </p:nvSpPr>
        <p:spPr>
          <a:xfrm>
            <a:off x="937452" y="3547981"/>
            <a:ext cx="3502346" cy="31604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54 h 21708"/>
              <a:gd name="connsiteX1" fmla="*/ 18125 w 21600"/>
              <a:gd name="connsiteY1" fmla="*/ 54 h 21708"/>
              <a:gd name="connsiteX2" fmla="*/ 21600 w 21600"/>
              <a:gd name="connsiteY2" fmla="*/ 10854 h 21708"/>
              <a:gd name="connsiteX3" fmla="*/ 18125 w 21600"/>
              <a:gd name="connsiteY3" fmla="*/ 21654 h 21708"/>
              <a:gd name="connsiteX4" fmla="*/ 3475 w 21600"/>
              <a:gd name="connsiteY4" fmla="*/ 21654 h 21708"/>
              <a:gd name="connsiteX5" fmla="*/ 0 w 21600"/>
              <a:gd name="connsiteY5" fmla="*/ 10854 h 21708"/>
              <a:gd name="connsiteX6" fmla="*/ 3475 w 21600"/>
              <a:gd name="connsiteY6" fmla="*/ 54 h 21708"/>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634"/>
                  <a:pt x="21600" y="10800"/>
                </a:cubicBezTo>
                <a:cubicBezTo>
                  <a:pt x="21600" y="20966"/>
                  <a:pt x="20044" y="21600"/>
                  <a:pt x="18125" y="21600"/>
                </a:cubicBezTo>
                <a:lnTo>
                  <a:pt x="3475" y="21600"/>
                </a:lnTo>
                <a:cubicBezTo>
                  <a:pt x="1556" y="21600"/>
                  <a:pt x="0" y="21492"/>
                  <a:pt x="0" y="10800"/>
                </a:cubicBezTo>
                <a:cubicBezTo>
                  <a:pt x="0" y="108"/>
                  <a:pt x="1556" y="0"/>
                  <a:pt x="3475" y="0"/>
                </a:cubicBezTo>
                <a:close/>
              </a:path>
            </a:pathLst>
          </a:custGeom>
          <a:noFill/>
          <a:ln w="28575">
            <a:solidFill>
              <a:srgbClr val="E267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40E297-8DCF-58E6-8555-672F2C0AC96C}"/>
              </a:ext>
            </a:extLst>
          </p:cNvPr>
          <p:cNvSpPr txBox="1"/>
          <p:nvPr/>
        </p:nvSpPr>
        <p:spPr>
          <a:xfrm>
            <a:off x="937452" y="4299045"/>
            <a:ext cx="11004339" cy="1569660"/>
          </a:xfrm>
          <a:prstGeom prst="rect">
            <a:avLst/>
          </a:prstGeom>
          <a:noFill/>
        </p:spPr>
        <p:txBody>
          <a:bodyPr wrap="square" rtlCol="0">
            <a:spAutoFit/>
          </a:bodyPr>
          <a:lstStyle/>
          <a:p>
            <a:r>
              <a:rPr lang="en-US" sz="1800" b="1" dirty="0">
                <a:solidFill>
                  <a:srgbClr val="1C495E"/>
                </a:solidFill>
                <a:latin typeface="Arial" panose="020B0604020202020204" pitchFamily="34" charset="0"/>
                <a:cs typeface="Arial" panose="020B0604020202020204" pitchFamily="34" charset="0"/>
              </a:rPr>
              <a:t>Answer: C</a:t>
            </a:r>
          </a:p>
          <a:p>
            <a:r>
              <a:rPr lang="en-US" sz="1500" b="1" dirty="0">
                <a:solidFill>
                  <a:srgbClr val="1C495E"/>
                </a:solidFill>
                <a:latin typeface="Arial" panose="020B0604020202020204" pitchFamily="34" charset="0"/>
                <a:cs typeface="Arial" panose="020B0604020202020204" pitchFamily="34" charset="0"/>
              </a:rPr>
              <a:t>Explanation: </a:t>
            </a:r>
            <a:r>
              <a:rPr lang="en-US" sz="1500" dirty="0">
                <a:solidFill>
                  <a:srgbClr val="1C495E"/>
                </a:solidFill>
                <a:latin typeface="Arial" panose="020B0604020202020204" pitchFamily="34" charset="0"/>
                <a:cs typeface="Arial" panose="020B0604020202020204" pitchFamily="34" charset="0"/>
              </a:rPr>
              <a:t>The banking of the roadway on a curve to reduce the likelihood of a vehicle sliding off the roadway is called superelevation. It is used on high-speed roadways to help overcome the forces that would cause a vehicle to slide off the roadway. For an extreme example of superelevation, consider a NASCAR track and how steeply the turns are banked to keep the 200+ mph race cars on the track.</a:t>
            </a:r>
          </a:p>
          <a:p>
            <a:endParaRPr lang="en-US" dirty="0"/>
          </a:p>
        </p:txBody>
      </p:sp>
    </p:spTree>
    <p:extLst>
      <p:ext uri="{BB962C8B-B14F-4D97-AF65-F5344CB8AC3E}">
        <p14:creationId xmlns:p14="http://schemas.microsoft.com/office/powerpoint/2010/main" val="30533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TotalTime>
  <Words>724</Words>
  <Application>Microsoft Macintosh PowerPoint</Application>
  <PresentationFormat>Widescreen</PresentationFormat>
  <Paragraphs>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 Display</vt:lpstr>
      <vt:lpstr>Aptos</vt:lpstr>
      <vt:lpstr>Arial</vt:lpstr>
      <vt:lpstr>Arial Narrow</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ward</dc:creator>
  <cp:lastModifiedBy>Jennifer Case</cp:lastModifiedBy>
  <cp:revision>16</cp:revision>
  <dcterms:created xsi:type="dcterms:W3CDTF">2025-01-23T02:32:14Z</dcterms:created>
  <dcterms:modified xsi:type="dcterms:W3CDTF">2025-02-18T18:25:24Z</dcterms:modified>
</cp:coreProperties>
</file>