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p Slide 01" id="{8928AE88-C023-42DD-ABEE-F3F2B429D6C1}">
          <p14:sldIdLst>
            <p14:sldId id="256"/>
          </p14:sldIdLst>
        </p14:section>
        <p14:section name="Trivia Slides" id="{2238645B-4E55-4A41-86A6-2738E2095EE0}">
          <p14:sldIdLst>
            <p14:sldId id="259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626"/>
    <a:srgbClr val="4C2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AC04D-A42C-6C49-9E95-90DA511E49D4}" v="14" dt="2025-02-21T18:30:40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81233" autoAdjust="0"/>
  </p:normalViewPr>
  <p:slideViewPr>
    <p:cSldViewPr snapToGrid="0">
      <p:cViewPr varScale="1">
        <p:scale>
          <a:sx n="97" d="100"/>
          <a:sy n="97" d="100"/>
        </p:scale>
        <p:origin x="1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Case" userId="8971c2b5-9f55-4d4a-a5e3-9f1f53af00a3" providerId="ADAL" clId="{09CAC04D-A42C-6C49-9E95-90DA511E49D4}"/>
    <pc:docChg chg="modSld">
      <pc:chgData name="Jennifer Case" userId="8971c2b5-9f55-4d4a-a5e3-9f1f53af00a3" providerId="ADAL" clId="{09CAC04D-A42C-6C49-9E95-90DA511E49D4}" dt="2025-02-21T18:31:12.198" v="47" actId="1035"/>
      <pc:docMkLst>
        <pc:docMk/>
      </pc:docMkLst>
      <pc:sldChg chg="modSp mod modNotesTx">
        <pc:chgData name="Jennifer Case" userId="8971c2b5-9f55-4d4a-a5e3-9f1f53af00a3" providerId="ADAL" clId="{09CAC04D-A42C-6C49-9E95-90DA511E49D4}" dt="2025-02-21T18:31:00.305" v="43" actId="14100"/>
        <pc:sldMkLst>
          <pc:docMk/>
          <pc:sldMk cId="1540924028" sldId="259"/>
        </pc:sldMkLst>
        <pc:spChg chg="mod">
          <ac:chgData name="Jennifer Case" userId="8971c2b5-9f55-4d4a-a5e3-9f1f53af00a3" providerId="ADAL" clId="{09CAC04D-A42C-6C49-9E95-90DA511E49D4}" dt="2025-02-21T18:31:00.305" v="43" actId="14100"/>
          <ac:spMkLst>
            <pc:docMk/>
            <pc:sldMk cId="1540924028" sldId="259"/>
            <ac:spMk id="6" creationId="{65EC3D5F-ACD7-DD06-940E-62752604A32F}"/>
          </ac:spMkLst>
        </pc:spChg>
      </pc:sldChg>
      <pc:sldChg chg="modSp mod modNotesTx">
        <pc:chgData name="Jennifer Case" userId="8971c2b5-9f55-4d4a-a5e3-9f1f53af00a3" providerId="ADAL" clId="{09CAC04D-A42C-6C49-9E95-90DA511E49D4}" dt="2025-02-21T18:31:12.198" v="47" actId="1035"/>
        <pc:sldMkLst>
          <pc:docMk/>
          <pc:sldMk cId="3320356801" sldId="261"/>
        </pc:sldMkLst>
        <pc:spChg chg="mod">
          <ac:chgData name="Jennifer Case" userId="8971c2b5-9f55-4d4a-a5e3-9f1f53af00a3" providerId="ADAL" clId="{09CAC04D-A42C-6C49-9E95-90DA511E49D4}" dt="2025-02-21T18:30:40.143" v="41" actId="255"/>
          <ac:spMkLst>
            <pc:docMk/>
            <pc:sldMk cId="3320356801" sldId="261"/>
            <ac:spMk id="8" creationId="{A602B35B-182E-2ABA-484A-0DA123FC7F1F}"/>
          </ac:spMkLst>
        </pc:spChg>
        <pc:spChg chg="mod">
          <ac:chgData name="Jennifer Case" userId="8971c2b5-9f55-4d4a-a5e3-9f1f53af00a3" providerId="ADAL" clId="{09CAC04D-A42C-6C49-9E95-90DA511E49D4}" dt="2025-02-21T18:31:12.198" v="47" actId="1035"/>
          <ac:spMkLst>
            <pc:docMk/>
            <pc:sldMk cId="3320356801" sldId="261"/>
            <ac:spMk id="9" creationId="{B079B338-1763-4FEB-E99D-47B6F742F3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0F-FB79-40F2-B2A1-1155EEF3FA01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B240-7140-4E59-9412-815ED248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Bike Lane Etiquette – Sharing the Road for Safer Cycling</a:t>
            </a:r>
            <a:endParaRPr lang="en-US" sz="1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/>
            <a:endParaRPr lang="en-US" sz="12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/>
            <a:r>
              <a:rPr lang="en-US" sz="1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Why Bike Safety Matters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Cycling is a healthy and eco-friendly travel option, but safety is key.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Many crashes happen due to misunderstandings or lack of awareness.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Respectful road-sharing keeps everyone safe.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B240-7140-4E59-9412-815ED248A6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CABA2-5A78-6675-4145-762E5EAD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0C3623-AF20-80FA-CC77-917DED6C4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324BA-11DF-4B15-D763-FC1DF2607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C. 3 Feet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Explanation: Florida law requires drivers to give cyclists at least 3 feet of clearance to ensure their safety.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0656C-1911-9DB6-BF47-215A6795F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B240-7140-4E59-9412-815ED248A6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4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2EE2C-0863-8AEE-5453-AC94EC327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8A284-CE70-FA74-7587-80F1945AE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B0ABA-5614-F0E1-16CC-04027F5BB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Answer: A. Move out of the bike lane early, signal the turn, and merge into the left-turn lane when safe</a:t>
            </a:r>
          </a:p>
          <a:p>
            <a:pPr marR="0" lvl="0">
              <a:buSzPct val="100000"/>
              <a:tabLst>
                <a:tab pos="457200" algn="l"/>
              </a:tabLst>
            </a:pPr>
            <a:r>
              <a:rPr lang="en-US" sz="1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Explanation: Cyclists must follow the same rules as vehicles, including merging safely and signaling their intentions. Moving out of the bike lane early helps ensure a smooth transition and minimizes the risk of conflict with turning cars.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E060A-0AEE-BA6C-EEE3-7F379AF0E8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B240-7140-4E59-9412-815ED248A6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8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DA2B-4474-9752-32A2-2C35CC2BE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220AF-7E16-039D-AFE2-69384CBE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193A5-F467-744B-E3B3-5B4D154A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60348-17CD-E7A7-FBF7-423A130A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5F19E-99DB-ACD8-8AAE-7D460DFF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1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4C0E-E731-C733-843E-8FEEA6C7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5A2EC-2720-99B3-B8E2-C8F67B631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3F785-AF55-51E7-AA89-30321BF3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D369A-612E-D445-9394-C4980C65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0F318-A6CF-D9E4-A2B2-852F0B08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8824E-1300-0F3B-DF85-5AB9A9B6C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290A3-3088-2575-0708-F48EED082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4B175-FA59-AC92-FDB7-3F2532BE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9D6F8-F0BB-C775-B56B-96C68C9E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3C7B2-3AEC-1261-7956-E640B0C7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0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38A6-D46A-27DD-CAE8-B0174FD6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46ADE-F6E5-ABFD-52C5-998243117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8EC81-A500-4121-8B85-CBB3CBAF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17C2E-3EE6-6CA6-FBAA-E1BAF749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CE240-4097-6186-D036-80828850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4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9428-FB93-2E18-9913-4BA8F63E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4E8BC-D85E-6E64-E924-F1237FFB8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A06C2-D031-0964-637D-424F89D1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19A2D-CE60-FF4D-C331-90B89CBD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8778-11D5-B710-CA05-F8B85426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D2BC-6E73-C2C3-786E-59FD80B4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C8A56-1F2C-7C9C-D25D-6B3464C88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F46C5-96EB-C4D1-215B-B048623E5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84A37-6833-F5AA-1AAE-4EC928CC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368C5-4A01-6BD4-5505-465B1512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73A55-F9C2-985B-3CD7-273BCA0D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1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D4E4A-33D8-2A9C-2A9A-A7A413F1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225-84FD-A1A7-8A5F-218A35FFF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1554C-B5EF-E656-B974-50C85AA14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CB354-C10C-3266-9518-EB4F880E3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3D2E5-2A18-822A-48D8-BC39EFADD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3D6D2-632F-E0B8-C46C-D6CDF008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AC8A1-E19F-1C16-4168-42631C21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32626-CB0E-5E20-187B-4C13745A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4995-69E3-B9BF-818C-43AAB06B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5E1D4-2ED2-97D7-9111-74CB936B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E7B45-1D12-4E9B-92EB-50C6275B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3F641-6727-6C9E-C0CB-27AA2921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A0166-C4E3-99C5-75E0-518DD8F7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3797E-4A32-4BA8-E22F-C520C59E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861D6-F409-C87A-77CF-5DBB41B2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30E3-2636-0A6E-B6A9-2A92160C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066AD-AE05-07A1-91BE-5CBE426A0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98C07-36A6-EBE7-5D29-EE1336163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78180-6AC8-B019-0976-F49E0089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3E6C9-3F49-3503-C4B9-1C1D8B40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78EE9-F023-02B8-3BD9-9641D1DB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EB36-08B9-1713-23FA-664C180D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9F552-C3DF-B1B7-7C2B-FE3F7A2D6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FF1C2-B2B9-8A2D-C176-266011806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FA81C-6087-5D43-0C51-A2BC0A1B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6C83-362F-4F15-9AE6-C91C930A700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23E26-D3AD-2CA1-B48D-031CAB38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BFC68-1EAF-3DBA-F6A4-CFC73802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0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A93C08-9A3F-3BC0-C765-B7A49C86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9F459-2898-93BE-29B3-FED782A7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9F9BB-7BE4-C0C1-5CE9-5C87082EE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7B6C83-362F-4F15-9AE6-C91C930A700E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8F722-CDBC-334C-AF29-F38356AEE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1E600-2396-698D-2FEA-125A2FA14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A21D96-3CE5-4BFA-99F0-421A4A29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8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3F9663-A234-4C8B-8E17-7F79667A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68579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8CA6A-529E-D972-9487-788A0B153FE5}"/>
              </a:ext>
            </a:extLst>
          </p:cNvPr>
          <p:cNvSpPr txBox="1"/>
          <p:nvPr/>
        </p:nvSpPr>
        <p:spPr>
          <a:xfrm>
            <a:off x="784800" y="734400"/>
            <a:ext cx="40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Tips for Cyclists</a:t>
            </a:r>
            <a:endParaRPr lang="en-US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F92F3-F172-E9D2-8A01-7193089FD848}"/>
              </a:ext>
            </a:extLst>
          </p:cNvPr>
          <p:cNvSpPr txBox="1"/>
          <p:nvPr/>
        </p:nvSpPr>
        <p:spPr>
          <a:xfrm>
            <a:off x="784800" y="1273327"/>
            <a:ext cx="45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designated bike lanes.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 predictable: follow traffic laws and signal your turns.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Wear a helmet and bright clothing.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 your bike with lights and reflectors.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9F36B-6DCB-6E62-1629-C49CF302419D}"/>
              </a:ext>
            </a:extLst>
          </p:cNvPr>
          <p:cNvSpPr txBox="1"/>
          <p:nvPr/>
        </p:nvSpPr>
        <p:spPr>
          <a:xfrm>
            <a:off x="784800" y="2737200"/>
            <a:ext cx="40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Tips for Motorists</a:t>
            </a:r>
            <a:endParaRPr lang="en-US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EA098-11E4-3714-B67E-46976AD48C2D}"/>
              </a:ext>
            </a:extLst>
          </p:cNvPr>
          <p:cNvSpPr txBox="1"/>
          <p:nvPr/>
        </p:nvSpPr>
        <p:spPr>
          <a:xfrm>
            <a:off x="784800" y="3276127"/>
            <a:ext cx="45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Always give cyclists at least 3 feet of space.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Check for cyclists before opening your car door ("Dutch Reach").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Yield to cyclists when turning or merging into a bike lane.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Never use bike lanes for parking or driving.</a:t>
            </a:r>
          </a:p>
        </p:txBody>
      </p:sp>
    </p:spTree>
    <p:extLst>
      <p:ext uri="{BB962C8B-B14F-4D97-AF65-F5344CB8AC3E}">
        <p14:creationId xmlns:p14="http://schemas.microsoft.com/office/powerpoint/2010/main" val="6594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E4ED1-2CB6-5D18-80AE-8D7D2F873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EBD129-F9EA-5AE7-9CB8-879284F1B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6857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545E76-AEC2-E851-03A4-2BBE6D9257D9}"/>
              </a:ext>
            </a:extLst>
          </p:cNvPr>
          <p:cNvSpPr txBox="1"/>
          <p:nvPr/>
        </p:nvSpPr>
        <p:spPr>
          <a:xfrm>
            <a:off x="6912000" y="612000"/>
            <a:ext cx="40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Question: What is the minimum amount of space drivers should give cyclists when passing?</a:t>
            </a:r>
            <a:endParaRPr lang="en-US" sz="2000" b="1" i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E7D3B-1683-2130-87BD-0D6D39CEE547}"/>
              </a:ext>
            </a:extLst>
          </p:cNvPr>
          <p:cNvSpPr txBox="1"/>
          <p:nvPr/>
        </p:nvSpPr>
        <p:spPr>
          <a:xfrm>
            <a:off x="6912000" y="1937460"/>
            <a:ext cx="14376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lphaUcPeriod"/>
              <a:tabLst>
                <a:tab pos="457200" algn="l"/>
              </a:tabLst>
            </a:pPr>
            <a:r>
              <a:rPr lang="en-US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foot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lphaUcPeriod"/>
              <a:tabLst>
                <a:tab pos="457200" algn="l"/>
              </a:tabLst>
            </a:pPr>
            <a:r>
              <a:rPr lang="en-US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feet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lphaUcPeriod"/>
              <a:tabLst>
                <a:tab pos="457200" algn="l"/>
              </a:tabLst>
            </a:pPr>
            <a:r>
              <a:rPr lang="en-US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feet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lphaUcPeriod"/>
              <a:tabLst>
                <a:tab pos="457200" algn="l"/>
              </a:tabLst>
            </a:pPr>
            <a:r>
              <a:rPr lang="en-US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feet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0C6F8-DED6-05C2-0123-0D6696A6F814}"/>
              </a:ext>
            </a:extLst>
          </p:cNvPr>
          <p:cNvSpPr txBox="1"/>
          <p:nvPr/>
        </p:nvSpPr>
        <p:spPr>
          <a:xfrm>
            <a:off x="6912000" y="3746142"/>
            <a:ext cx="40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Answer: C. 3 feet</a:t>
            </a:r>
            <a:endParaRPr lang="en-US" sz="2000" b="1" i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4EC70-298A-142C-9228-D93A2B1AA0C5}"/>
              </a:ext>
            </a:extLst>
          </p:cNvPr>
          <p:cNvSpPr txBox="1"/>
          <p:nvPr/>
        </p:nvSpPr>
        <p:spPr>
          <a:xfrm>
            <a:off x="6912000" y="4146252"/>
            <a:ext cx="380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buSzPct val="100000"/>
              <a:tabLst>
                <a:tab pos="457200" algn="l"/>
              </a:tabLst>
            </a:pPr>
            <a:r>
              <a:rPr lang="en-US" sz="16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Explanation: Florida law requires drivers to give cyclists at least 3 feet of clearance to ensure their safety.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EC3D5F-ACD7-DD06-940E-62752604A32F}"/>
              </a:ext>
            </a:extLst>
          </p:cNvPr>
          <p:cNvSpPr/>
          <p:nvPr/>
        </p:nvSpPr>
        <p:spPr>
          <a:xfrm>
            <a:off x="6906284" y="2723705"/>
            <a:ext cx="1018515" cy="347320"/>
          </a:xfrm>
          <a:prstGeom prst="ellipse">
            <a:avLst/>
          </a:prstGeom>
          <a:noFill/>
          <a:ln w="28575">
            <a:solidFill>
              <a:srgbClr val="E36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E2704-E6FA-C858-EAE9-233DD4E37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9712F9-7845-D06B-7588-538370C21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6857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948A81-A911-6FBA-0926-80D2E045B8FF}"/>
              </a:ext>
            </a:extLst>
          </p:cNvPr>
          <p:cNvSpPr txBox="1"/>
          <p:nvPr/>
        </p:nvSpPr>
        <p:spPr>
          <a:xfrm>
            <a:off x="6804000" y="3429000"/>
            <a:ext cx="466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Answer: A. Move out of the bike lane</a:t>
            </a:r>
            <a:br>
              <a:rPr lang="en-US" sz="1400" b="1" i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400" b="1" i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early, signal the turn, and merge into</a:t>
            </a:r>
            <a:br>
              <a:rPr lang="en-US" sz="1400" b="1" i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400" b="1" i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left-turn lane when safe</a:t>
            </a:r>
            <a:endParaRPr lang="en-US" sz="1400" b="1" i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2B35B-182E-2ABA-484A-0DA123FC7F1F}"/>
              </a:ext>
            </a:extLst>
          </p:cNvPr>
          <p:cNvSpPr txBox="1"/>
          <p:nvPr/>
        </p:nvSpPr>
        <p:spPr>
          <a:xfrm>
            <a:off x="6804000" y="4171778"/>
            <a:ext cx="4723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buSzPct val="100000"/>
              <a:tabLst>
                <a:tab pos="457200" algn="l"/>
              </a:tabLst>
            </a:pPr>
            <a:r>
              <a:rPr lang="en-US" sz="15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Explanation: Cyclists must follow the same rules as vehicles, including merging safely and signaling their intentions. Moving out of the bike lane early helps ensure a smooth transition and minimizes the risk of conflict with turning cars.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12393-EE8C-05F9-0552-42BE3A388033}"/>
              </a:ext>
            </a:extLst>
          </p:cNvPr>
          <p:cNvSpPr txBox="1"/>
          <p:nvPr/>
        </p:nvSpPr>
        <p:spPr>
          <a:xfrm>
            <a:off x="6796800" y="612000"/>
            <a:ext cx="46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riding in a bike lane that approaches an intersection, what should cyclists do to prepare for a left turn?</a:t>
            </a:r>
            <a:endParaRPr lang="en-US" sz="1400" b="1" i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8C164-DA09-2458-39EF-B9B3A3DB93F9}"/>
              </a:ext>
            </a:extLst>
          </p:cNvPr>
          <p:cNvSpPr txBox="1"/>
          <p:nvPr/>
        </p:nvSpPr>
        <p:spPr>
          <a:xfrm>
            <a:off x="6796800" y="1380506"/>
            <a:ext cx="466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buSzPct val="100000"/>
              <a:buFont typeface="+mj-lt"/>
              <a:buAutoNum type="alphaUcPeriod"/>
              <a:tabLst>
                <a:tab pos="457200" algn="l"/>
              </a:tabLst>
            </a:pPr>
            <a:r>
              <a:rPr lang="en-US" sz="1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Move out of the bike lane early, signal the turn, and merge into the left-turn lane when safe</a:t>
            </a:r>
          </a:p>
          <a:p>
            <a:pPr marL="342900" marR="0" lvl="0" indent="-342900">
              <a:buSzPct val="100000"/>
              <a:buFont typeface="+mj-lt"/>
              <a:buAutoNum type="alphaUcPeriod"/>
              <a:tabLst>
                <a:tab pos="457200" algn="l"/>
              </a:tabLst>
            </a:pPr>
            <a:r>
              <a:rPr lang="en-US" sz="1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Stay in the bike lane until reaching the intersection, then cross directly to the left side</a:t>
            </a:r>
          </a:p>
          <a:p>
            <a:pPr marL="342900" marR="0" lvl="0" indent="-342900">
              <a:buSzPct val="100000"/>
              <a:buFont typeface="+mj-lt"/>
              <a:buAutoNum type="alphaUcPeriod"/>
              <a:tabLst>
                <a:tab pos="457200" algn="l"/>
              </a:tabLst>
            </a:pPr>
            <a:r>
              <a:rPr lang="en-US" sz="1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Exit the bike lane immediately and ride against traffic to reach the turn lane</a:t>
            </a:r>
          </a:p>
          <a:p>
            <a:pPr marL="342900" marR="0" lvl="0" indent="-342900">
              <a:buSzPct val="100000"/>
              <a:buFont typeface="+mj-lt"/>
              <a:buAutoNum type="alphaUcPeriod"/>
              <a:tabLst>
                <a:tab pos="457200" algn="l"/>
              </a:tabLst>
            </a:pPr>
            <a:r>
              <a:rPr lang="en-US" sz="1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Stop completely at the intersection and wait for cars to clear without signaling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79B338-1763-4FEB-E99D-47B6F742F332}"/>
              </a:ext>
            </a:extLst>
          </p:cNvPr>
          <p:cNvSpPr/>
          <p:nvPr/>
        </p:nvSpPr>
        <p:spPr>
          <a:xfrm>
            <a:off x="6775424" y="1340676"/>
            <a:ext cx="4600799" cy="595484"/>
          </a:xfrm>
          <a:prstGeom prst="ellipse">
            <a:avLst/>
          </a:prstGeom>
          <a:noFill/>
          <a:ln w="28575">
            <a:solidFill>
              <a:srgbClr val="E36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422</Words>
  <Application>Microsoft Macintosh PowerPoint</Application>
  <PresentationFormat>Widescreen</PresentationFormat>
  <Paragraphs>37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Symbol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Tommy Worthington</dc:creator>
  <cp:lastModifiedBy>Jennifer Case</cp:lastModifiedBy>
  <cp:revision>17</cp:revision>
  <dcterms:created xsi:type="dcterms:W3CDTF">2025-01-10T03:53:02Z</dcterms:created>
  <dcterms:modified xsi:type="dcterms:W3CDTF">2025-02-21T18:31:16Z</dcterms:modified>
</cp:coreProperties>
</file>