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"/>
  </p:notesMasterIdLst>
  <p:sldIdLst>
    <p:sldId id="256" r:id="rId2"/>
    <p:sldId id="259" r:id="rId3"/>
    <p:sldId id="260" r:id="rId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5AF6805-ACC8-9E4D-A9E4-366DB6D10274}" v="1" dt="2025-03-13T20:45:51.54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1003" autoAdjust="0"/>
    <p:restoredTop sz="94658"/>
  </p:normalViewPr>
  <p:slideViewPr>
    <p:cSldViewPr snapToGrid="0">
      <p:cViewPr varScale="1">
        <p:scale>
          <a:sx n="116" d="100"/>
          <a:sy n="116" d="100"/>
        </p:scale>
        <p:origin x="520" y="176"/>
      </p:cViewPr>
      <p:guideLst/>
    </p:cSldViewPr>
  </p:slideViewPr>
  <p:notesTextViewPr>
    <p:cViewPr>
      <p:scale>
        <a:sx n="1" d="1"/>
        <a:sy n="1" d="1"/>
      </p:scale>
      <p:origin x="0" y="-112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notesMaster" Target="notesMasters/notesMaster1.xml"/><Relationship Id="rId10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0D63C0F-FB79-40F2-B2A1-1155EEF3FA01}" type="datetimeFigureOut">
              <a:rPr lang="en-US" smtClean="0"/>
              <a:t>3/13/25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1BCB240-7140-4E59-9412-815ED248A6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6280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Be the Change.</a:t>
            </a:r>
          </a:p>
          <a:p>
            <a:r>
              <a:rPr lang="en-US" dirty="0"/>
              <a:t>8 people die on Florida’s roads EVERY DAY due to common</a:t>
            </a:r>
          </a:p>
          <a:p>
            <a:r>
              <a:rPr lang="en-US" dirty="0"/>
              <a:t>mistakes behind the wheel. </a:t>
            </a:r>
            <a:r>
              <a:rPr lang="en-US"/>
              <a:t>YOU can make a difference!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1BCB240-7140-4E59-9412-815ED248A672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13218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53FA254-CD3F-6AD1-0074-F158FFFD4BA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3EE2FF8E-790F-C802-1E9B-3688030EF06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71B80E1A-E0BE-301B-EB0B-84811D7ADD7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Be the Change.</a:t>
            </a:r>
          </a:p>
          <a:p>
            <a:r>
              <a:rPr lang="en-US" dirty="0"/>
              <a:t>8 people die on Florida’s roads EVERY DAY due to common</a:t>
            </a:r>
          </a:p>
          <a:p>
            <a:r>
              <a:rPr lang="en-US" dirty="0"/>
              <a:t>mistakes behind the wheel. YOU can make a difference!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6EE46A7-0789-82C4-4FF2-86CC4DFAB6B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1BCB240-7140-4E59-9412-815ED248A672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389217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6ACABA2-5A78-6675-4145-762E5EADA73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6A0C3623-AF20-80FA-CC77-917DED6C419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1C7324BA-11DF-4B15-D763-FC1DF2607CD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0" i="0" dirty="0">
                <a:solidFill>
                  <a:srgbClr val="D5D8DF"/>
                </a:solidFill>
                <a:effectLst/>
                <a:latin typeface="Figtree"/>
              </a:rPr>
              <a:t>Explanation: According to the Insurance Institute for Highway Safety (IIHS), in 2022, the percentage of crash deaths involving speeding was higher on minor roads (33%) than on interstates and freeways (29%) or on other major roads (26%). This highlights the importance of adhering to speed limits and driving cautiously on all road types, not just highways.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C00656C-1911-9DB6-BF47-215A6795F48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1BCB240-7140-4E59-9412-815ED248A672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63496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A7DA2B-4474-9752-32A2-2C35CC2BE05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53220AF-7E16-039D-AFE2-69384CBEAD5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B2193A5-F467-744B-E3B3-5B4D154A72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7B6C83-362F-4F15-9AE6-C91C930A700E}" type="datetimeFigureOut">
              <a:rPr lang="en-US" smtClean="0"/>
              <a:t>3/13/25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F760348-17CD-E7A7-FBF7-423A130AAB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575F19E-99DB-ACD8-8AAE-7D460DFF91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21D96-3CE5-4BFA-99F0-421A4A29CB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74195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CD4C0E-E731-C733-843E-8FEEA6C724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945A2EC-2720-99B3-B8E2-C8F67B6317F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C33F785-AF55-51E7-AA89-30321BF3B0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7B6C83-362F-4F15-9AE6-C91C930A700E}" type="datetimeFigureOut">
              <a:rPr lang="en-US" smtClean="0"/>
              <a:t>3/13/25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52D369A-612E-D445-9394-C4980C6515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C70F318-A6CF-D9E4-A2B2-852F0B0829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21D96-3CE5-4BFA-99F0-421A4A29CB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35127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E28824E-1300-0F3B-DF85-5AB9A9B6C21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EE290A3-3088-2575-0708-F48EED0820F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074B175-FA59-AC92-FDB7-3F2532BEF8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7B6C83-362F-4F15-9AE6-C91C930A700E}" type="datetimeFigureOut">
              <a:rPr lang="en-US" smtClean="0"/>
              <a:t>3/13/25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349D6F8-F0BB-C775-B56B-96C68C9E36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8B3C7B2-3AEC-1261-7956-E640B0C7F9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21D96-3CE5-4BFA-99F0-421A4A29CB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04007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4338A6-D46A-27DD-CAE8-B0174FD660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E846ADE-F6E5-ABFD-52C5-998243117ED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248EC81-A500-4121-8B85-CBB3CBAF95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7B6C83-362F-4F15-9AE6-C91C930A700E}" type="datetimeFigureOut">
              <a:rPr lang="en-US" smtClean="0"/>
              <a:t>3/13/25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D117C2E-3EE6-6CA6-FBAA-E1BAF7492C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48CE240-4097-6186-D036-808288503E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21D96-3CE5-4BFA-99F0-421A4A29CB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55413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BA9428-FB93-2E18-9913-4BA8F63EBB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FB4E8BC-D85E-6E64-E924-F1237FFB824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21A06C2-D031-0964-637D-424F89D111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7B6C83-362F-4F15-9AE6-C91C930A700E}" type="datetimeFigureOut">
              <a:rPr lang="en-US" smtClean="0"/>
              <a:t>3/13/25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CA19A2D-CE60-FF4D-C331-90B89CBDAC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F068778-11D5-B710-CA05-F8B8542691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21D96-3CE5-4BFA-99F0-421A4A29CB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49772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63D2BC-6E73-C2C3-786E-59FD80B45D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FC8A56-1F2C-7C9C-D25D-6B3464C8808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D4F46C5-96EB-C4D1-215B-B048623E5A8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6F84A37-6833-F5AA-1AAE-4EC928CCFB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7B6C83-362F-4F15-9AE6-C91C930A700E}" type="datetimeFigureOut">
              <a:rPr lang="en-US" smtClean="0"/>
              <a:t>3/13/25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5E368C5-4A01-6BD4-5505-465B151252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A573A55-F9C2-985B-3CD7-273BCA0DF2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21D96-3CE5-4BFA-99F0-421A4A29CB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08185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6D4E4A-33D8-2A9C-2A9A-A7A413F1A8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9C7B225-84FD-A1A7-8A5F-218A35FFF99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A01554C-B5EF-E656-B974-50C85AA140D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E9CB354-C10C-3266-9518-EB4F880E395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CA3D2E5-2A18-822A-48D8-BC39EFADD49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763D6D2-632F-E0B8-C46C-D6CDF008A2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7B6C83-362F-4F15-9AE6-C91C930A700E}" type="datetimeFigureOut">
              <a:rPr lang="en-US" smtClean="0"/>
              <a:t>3/13/25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DDAC8A1-E19F-1C16-4168-42631C212B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5832626-CB0E-5E20-187B-4C13745AD3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21D96-3CE5-4BFA-99F0-421A4A29CB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3094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0B4995-69E3-B9BF-818C-43AAB06B04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245E1D4-2ED2-97D7-9111-74CB936BEC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7B6C83-362F-4F15-9AE6-C91C930A700E}" type="datetimeFigureOut">
              <a:rPr lang="en-US" smtClean="0"/>
              <a:t>3/13/25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85E7B45-1D12-4E9B-92EB-50C6275BD8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0B3F641-6727-6C9E-C0CB-27AA29213F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21D96-3CE5-4BFA-99F0-421A4A29CB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8111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FFA0166-C4E3-99C5-75E0-518DD8F762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7B6C83-362F-4F15-9AE6-C91C930A700E}" type="datetimeFigureOut">
              <a:rPr lang="en-US" smtClean="0"/>
              <a:t>3/13/25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B33797E-4A32-4BA8-E22F-C520C59EB2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C3861D6-F409-C87A-77CF-5DBB41B263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21D96-3CE5-4BFA-99F0-421A4A29CB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93247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4730E3-2636-0A6E-B6A9-2A92160C4B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C066AD-AE05-07A1-91BE-5CBE426A009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4898C07-36A6-EBE7-5D29-EE133616318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4E78180-6AC8-B019-0976-F49E008945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7B6C83-362F-4F15-9AE6-C91C930A700E}" type="datetimeFigureOut">
              <a:rPr lang="en-US" smtClean="0"/>
              <a:t>3/13/25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6F3E6C9-3F49-3503-C4B9-1C1D8B402D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0D78EE9-F023-02B8-3BD9-9641D1DBCF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21D96-3CE5-4BFA-99F0-421A4A29CB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52895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AFEB36-08B9-1713-23FA-664C180D2F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109F552-C3DF-B1B7-7C2B-FE3F7A2D68B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7FFF1C2-B2B9-8A2D-C176-2660118067B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12FA81C-6087-5D43-0C51-A2BC0A1B65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7B6C83-362F-4F15-9AE6-C91C930A700E}" type="datetimeFigureOut">
              <a:rPr lang="en-US" smtClean="0"/>
              <a:t>3/13/25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D923E26-D3AD-2CA1-B48D-031CAB3870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13BFC68-1EAF-3DBA-F6A4-CFC7380272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21D96-3CE5-4BFA-99F0-421A4A29CB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40015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BA93C08-9A3F-3BC0-C765-B7A49C86B1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4C9F459-2898-93BE-29B3-FED782A7C24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C89F9BB-7BE4-C0C1-5CE9-5C87082EE4D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5E7B6C83-362F-4F15-9AE6-C91C930A700E}" type="datetimeFigureOut">
              <a:rPr lang="en-US" smtClean="0"/>
              <a:t>3/13/25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0C8F722-CDBC-334C-AF29-F38356AEEA6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531E600-2396-698D-2FEA-125A2FA1485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29A21D96-3CE5-4BFA-99F0-421A4A29CB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27885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613F9663-A234-4C8B-8E17-7F79667AA49D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" y="0"/>
            <a:ext cx="12191998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9477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8F18587-B2C3-D828-7064-1DD83E40E93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F171C5D6-030A-37F5-E69B-4B269339A410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" y="0"/>
            <a:ext cx="12191998" cy="68579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95048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74E4ED1-2CB6-5D18-80AE-8D7D2F873D7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B5EBD129-F9EA-5AE7-9CB8-879284F1BF2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" y="0"/>
            <a:ext cx="12191990" cy="6857995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72545E76-AEC2-E851-03A4-2BBE6D9257D9}"/>
              </a:ext>
            </a:extLst>
          </p:cNvPr>
          <p:cNvSpPr txBox="1"/>
          <p:nvPr/>
        </p:nvSpPr>
        <p:spPr>
          <a:xfrm>
            <a:off x="779054" y="1188692"/>
            <a:ext cx="466116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cap="all" dirty="0">
                <a:solidFill>
                  <a:srgbClr val="4C2E69"/>
                </a:solidFill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Question: </a:t>
            </a:r>
            <a:r>
              <a:rPr lang="en-US" b="1" i="1" cap="all" dirty="0">
                <a:solidFill>
                  <a:srgbClr val="E36626"/>
                </a:solidFill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in 2022, which type of road had the highest percentage of speeding-related crash deaths in the united states?</a:t>
            </a:r>
            <a:endParaRPr lang="en-US" b="1" i="1" cap="all" dirty="0">
              <a:solidFill>
                <a:srgbClr val="E3662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28E7D3B-1683-2130-87BD-0D6D39CEE547}"/>
              </a:ext>
            </a:extLst>
          </p:cNvPr>
          <p:cNvSpPr txBox="1"/>
          <p:nvPr/>
        </p:nvSpPr>
        <p:spPr>
          <a:xfrm>
            <a:off x="779055" y="2389021"/>
            <a:ext cx="4790472" cy="14003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marR="0" lvl="0" indent="-342900">
              <a:spcBef>
                <a:spcPts val="300"/>
              </a:spcBef>
              <a:spcAft>
                <a:spcPts val="300"/>
              </a:spcAft>
              <a:buSzPct val="100000"/>
              <a:buFont typeface="+mj-lt"/>
              <a:buAutoNum type="alphaUcPeriod"/>
              <a:tabLst>
                <a:tab pos="457200" algn="l"/>
              </a:tabLst>
            </a:pPr>
            <a:r>
              <a:rPr lang="en-US" sz="1400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Interstates and freeways</a:t>
            </a:r>
          </a:p>
          <a:p>
            <a:pPr marL="342900" marR="0" lvl="0" indent="-342900">
              <a:spcBef>
                <a:spcPts val="300"/>
              </a:spcBef>
              <a:spcAft>
                <a:spcPts val="300"/>
              </a:spcAft>
              <a:buSzPct val="100000"/>
              <a:buFont typeface="+mj-lt"/>
              <a:buAutoNum type="alphaUcPeriod"/>
              <a:tabLst>
                <a:tab pos="457200" algn="l"/>
              </a:tabLst>
            </a:pPr>
            <a:r>
              <a:rPr lang="en-US" sz="1400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Major roads</a:t>
            </a:r>
          </a:p>
          <a:p>
            <a:pPr marL="342900" marR="0" lvl="0" indent="-342900">
              <a:spcBef>
                <a:spcPts val="300"/>
              </a:spcBef>
              <a:spcAft>
                <a:spcPts val="300"/>
              </a:spcAft>
              <a:buSzPct val="100000"/>
              <a:buFont typeface="+mj-lt"/>
              <a:buAutoNum type="alphaUcPeriod"/>
              <a:tabLst>
                <a:tab pos="457200" algn="l"/>
              </a:tabLst>
            </a:pPr>
            <a:r>
              <a:rPr lang="en-US" sz="1400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Minor roads</a:t>
            </a:r>
          </a:p>
          <a:p>
            <a:pPr marL="342900" marR="0" lvl="0" indent="-342900">
              <a:spcBef>
                <a:spcPts val="300"/>
              </a:spcBef>
              <a:spcAft>
                <a:spcPts val="300"/>
              </a:spcAft>
              <a:buSzPct val="100000"/>
              <a:buFont typeface="+mj-lt"/>
              <a:buAutoNum type="alphaUcPeriod"/>
              <a:tabLst>
                <a:tab pos="457200" algn="l"/>
              </a:tabLst>
            </a:pPr>
            <a:r>
              <a:rPr lang="en-US" sz="1400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Urban streets working roadside, and disabled vehicles and motorists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C30C6F8-DED6-05C2-0123-0D6696A6F814}"/>
              </a:ext>
            </a:extLst>
          </p:cNvPr>
          <p:cNvSpPr txBox="1"/>
          <p:nvPr/>
        </p:nvSpPr>
        <p:spPr>
          <a:xfrm>
            <a:off x="779055" y="3989459"/>
            <a:ext cx="4024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cap="all" dirty="0">
                <a:solidFill>
                  <a:srgbClr val="4C2E69"/>
                </a:solidFill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Answer: </a:t>
            </a:r>
            <a:r>
              <a:rPr lang="en-US" b="1" i="1" cap="all" dirty="0">
                <a:solidFill>
                  <a:srgbClr val="E36626"/>
                </a:solidFill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C. minor roads</a:t>
            </a:r>
            <a:endParaRPr lang="en-US" b="1" i="1" cap="all" dirty="0">
              <a:solidFill>
                <a:srgbClr val="E3662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704EC70-298A-142C-9228-D93A2B1AA0C5}"/>
              </a:ext>
            </a:extLst>
          </p:cNvPr>
          <p:cNvSpPr txBox="1"/>
          <p:nvPr/>
        </p:nvSpPr>
        <p:spPr>
          <a:xfrm>
            <a:off x="779054" y="4358791"/>
            <a:ext cx="4585425" cy="9002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lvl="0">
              <a:buSzPct val="100000"/>
              <a:tabLst>
                <a:tab pos="457200" algn="l"/>
              </a:tabLst>
            </a:pPr>
            <a:r>
              <a:rPr lang="en-US" sz="1050" kern="100" dirty="0"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Explanation: According to the Insurance Institute for Highway Safety (IIHS), in 2022, the percentage of crash deaths involving speeding was higher on minor roads (33%) than on interstates and freeways (29%) or on other major roads (26%). This highlights the importance of adhering to speed limits and driving cautiously on all road types, not just highways.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65EC3D5F-ACD7-DD06-940E-62752604A32F}"/>
              </a:ext>
            </a:extLst>
          </p:cNvPr>
          <p:cNvSpPr/>
          <p:nvPr/>
        </p:nvSpPr>
        <p:spPr>
          <a:xfrm>
            <a:off x="771088" y="2947344"/>
            <a:ext cx="347320" cy="347320"/>
          </a:xfrm>
          <a:prstGeom prst="ellipse">
            <a:avLst/>
          </a:prstGeom>
          <a:noFill/>
          <a:ln w="28575">
            <a:solidFill>
              <a:srgbClr val="E3662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1227FB6-4781-790F-E5FA-9DEF0D05E22A}"/>
              </a:ext>
            </a:extLst>
          </p:cNvPr>
          <p:cNvSpPr txBox="1"/>
          <p:nvPr/>
        </p:nvSpPr>
        <p:spPr>
          <a:xfrm>
            <a:off x="821727" y="590053"/>
            <a:ext cx="46611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cap="all" dirty="0">
                <a:solidFill>
                  <a:srgbClr val="4C2E69"/>
                </a:solidFill>
                <a:effectLst/>
                <a:latin typeface="Arial Black" panose="020B0A040201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SAFE SPEEDS </a:t>
            </a:r>
            <a:r>
              <a:rPr lang="en-US" sz="2400" b="1" cap="all" dirty="0">
                <a:solidFill>
                  <a:srgbClr val="E36626"/>
                </a:solidFill>
                <a:effectLst/>
                <a:latin typeface="Arial Black" panose="020B0A040201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SAVE LIVES</a:t>
            </a:r>
            <a:endParaRPr lang="en-US" sz="2400" b="1" cap="all" dirty="0">
              <a:solidFill>
                <a:srgbClr val="E36626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409240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6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</TotalTime>
  <Words>240</Words>
  <Application>Microsoft Macintosh PowerPoint</Application>
  <PresentationFormat>Widescreen</PresentationFormat>
  <Paragraphs>18</Paragraphs>
  <Slides>3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9" baseType="lpstr">
      <vt:lpstr>Aptos</vt:lpstr>
      <vt:lpstr>Aptos Display</vt:lpstr>
      <vt:lpstr>Arial</vt:lpstr>
      <vt:lpstr>Arial Black</vt:lpstr>
      <vt:lpstr>Figtree</vt:lpstr>
      <vt:lpstr>Office Theme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Tommy Worthington</dc:creator>
  <cp:lastModifiedBy>Jennifer Case</cp:lastModifiedBy>
  <cp:revision>5</cp:revision>
  <dcterms:created xsi:type="dcterms:W3CDTF">2025-01-10T03:53:02Z</dcterms:created>
  <dcterms:modified xsi:type="dcterms:W3CDTF">2025-03-13T20:46:29Z</dcterms:modified>
</cp:coreProperties>
</file>