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notesMasterIdLst>
    <p:notesMasterId r:id="rId11"/>
  </p:notesMasterIdLst>
  <p:sldIdLst>
    <p:sldId id="262" r:id="rId5"/>
    <p:sldId id="266" r:id="rId6"/>
    <p:sldId id="270" r:id="rId7"/>
    <p:sldId id="272" r:id="rId8"/>
    <p:sldId id="273" r:id="rId9"/>
    <p:sldId id="274" r:id="rId1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4C840"/>
    <a:srgbClr val="4A2D5B"/>
    <a:srgbClr val="154C5C"/>
    <a:srgbClr val="BEB8B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F75B3DD-3F75-7147-9471-D4854564FEF5}" v="1" dt="2025-05-13T18:10:54.718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5266" autoAdjust="0"/>
    <p:restoredTop sz="74521"/>
  </p:normalViewPr>
  <p:slideViewPr>
    <p:cSldViewPr snapToGrid="0">
      <p:cViewPr varScale="1">
        <p:scale>
          <a:sx n="88" d="100"/>
          <a:sy n="88" d="100"/>
        </p:scale>
        <p:origin x="2584" y="19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118" d="100"/>
          <a:sy n="118" d="100"/>
        </p:scale>
        <p:origin x="3880" y="20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viewProps" Target="viewProp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presProps" Target="presProps.xml"/><Relationship Id="rId2" Type="http://schemas.openxmlformats.org/officeDocument/2006/relationships/customXml" Target="../customXml/item2.xml"/><Relationship Id="rId16" Type="http://schemas.microsoft.com/office/2015/10/relationships/revisionInfo" Target="revisionInfo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1.xml"/><Relationship Id="rId15" Type="http://schemas.openxmlformats.org/officeDocument/2006/relationships/tableStyles" Target="tableStyles.xml"/><Relationship Id="rId10" Type="http://schemas.openxmlformats.org/officeDocument/2006/relationships/slide" Target="slides/slide6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F208360-831C-1C46-A0BB-65780925A5FB}" type="datetimeFigureOut">
              <a:rPr lang="en-US" smtClean="0"/>
              <a:t>5/13/25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1463278-B00C-174E-91FA-265B9238EB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495251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CD50DC6-8B28-7631-5CBA-2CB240323BC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D1C7642E-3C15-D4E9-B117-B35A1EC3820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05CBF024-FD48-FD8A-6B5A-40A95CF8A768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D26C47C-0DBF-FB7B-EE3A-42948E5B523C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55190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879EB44-FD67-0C01-56F1-759E2C8FD50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4A2CDAA-518A-D498-7A57-6FEA0466BDA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25FAF5CC-6102-9AD4-8140-90C011E39F3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4B36F69-15E4-F14A-2141-89072400860E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575618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FAE16DF-4D81-6D9F-6243-3C5765954FF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978D978E-23AB-A311-BF3B-5623933F26F9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F0F0296E-F229-8B5F-6432-E5BD7C1B326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Trivia Slide 1:    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Question: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Motorcycles represent only about 2.4% of registered vehicles in Florida. What percentage of traffic fatalities do they account for?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A. 5%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B. 12%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C. 18.5%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D. 25%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endParaRPr lang="en-US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Correct Answer: C – Despite making up just 2.4% of vehicles, motorcyclists account for 18.5% of all traffic fatalities in Florida. Visibility, awareness, and smart gear choices matter.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67596AC-BF26-8A6A-8A25-90C3A956A162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921394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EC5588E-3952-AAED-C046-A9E9D6E5D6C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E4FFDC62-ADA2-22B5-9596-8FF1FDC74701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CF2964B1-A193-8ED8-FB32-2CEB1BD72FD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Trivia Slide 3:    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Are you required to have a motorcycle endorsement to ride in Florida?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A.	Yes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B.	No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C.	It depends 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endParaRPr lang="en-US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Answer: A. Yes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Motorcycle endorsements are required per Florida Statute 322.03(5). A person may not operate a motorcycle unless he or she holds a driver license that authorizes such operation, subject to the appropriate restrictions and endorsements.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6B7CAFC-E085-2DB7-3D25-601DD098AE99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4220264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E94840E-DD40-78F6-1F3D-F50F10842F2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1BC8BE2-E99D-BF3A-F6F0-33D8B267B325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18598246-262C-1402-D112-AE86EC730727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Trivia Slide 4:    </a:t>
            </a:r>
          </a:p>
          <a:p>
            <a:pPr algn="l" fontAlgn="base">
              <a:buNone/>
            </a:pPr>
            <a:r>
              <a:rPr lang="en-US" sz="2800" b="0" i="0" dirty="0">
                <a:solidFill>
                  <a:srgbClr val="323338"/>
                </a:solidFill>
                <a:effectLst/>
                <a:latin typeface="Figtree"/>
              </a:rPr>
              <a:t>What percentage of motorcycle fatalities in Florida involved riders without helmets?</a:t>
            </a:r>
          </a:p>
          <a:p>
            <a:pPr algn="l" fontAlgn="base">
              <a:buFont typeface="+mj-lt"/>
              <a:buAutoNum type="arabicPeriod"/>
            </a:pPr>
            <a:r>
              <a:rPr lang="en-US" sz="2800" b="0" i="0" dirty="0">
                <a:solidFill>
                  <a:srgbClr val="323338"/>
                </a:solidFill>
                <a:effectLst/>
                <a:latin typeface="Figtree"/>
              </a:rPr>
              <a:t>20%</a:t>
            </a:r>
          </a:p>
          <a:p>
            <a:pPr algn="l" fontAlgn="base">
              <a:buFont typeface="+mj-lt"/>
              <a:buAutoNum type="arabicPeriod"/>
            </a:pPr>
            <a:r>
              <a:rPr lang="en-US" sz="2800" b="0" i="0" dirty="0">
                <a:solidFill>
                  <a:srgbClr val="323338"/>
                </a:solidFill>
                <a:effectLst/>
                <a:latin typeface="Figtree"/>
              </a:rPr>
              <a:t>30%</a:t>
            </a:r>
          </a:p>
          <a:p>
            <a:pPr algn="l" fontAlgn="base">
              <a:buFont typeface="+mj-lt"/>
              <a:buAutoNum type="arabicPeriod"/>
            </a:pPr>
            <a:r>
              <a:rPr lang="en-US" sz="2800" b="0" i="0" dirty="0">
                <a:solidFill>
                  <a:srgbClr val="323338"/>
                </a:solidFill>
                <a:effectLst/>
                <a:latin typeface="Figtree"/>
              </a:rPr>
              <a:t>40%</a:t>
            </a:r>
          </a:p>
          <a:p>
            <a:pPr algn="l" fontAlgn="base">
              <a:buFont typeface="+mj-lt"/>
              <a:buAutoNum type="arabicPeriod"/>
            </a:pPr>
            <a:r>
              <a:rPr lang="en-US" sz="2800" b="0" i="0" dirty="0">
                <a:solidFill>
                  <a:srgbClr val="323338"/>
                </a:solidFill>
                <a:effectLst/>
                <a:latin typeface="Figtree"/>
              </a:rPr>
              <a:t>50%</a:t>
            </a:r>
          </a:p>
          <a:p>
            <a:pPr algn="l" fontAlgn="base"/>
            <a:r>
              <a:rPr lang="en-US" sz="2800" b="0" i="0" dirty="0">
                <a:solidFill>
                  <a:srgbClr val="323338"/>
                </a:solidFill>
                <a:effectLst/>
                <a:latin typeface="Figtree"/>
              </a:rPr>
              <a:t>Answer: D - According to </a:t>
            </a:r>
            <a:r>
              <a:rPr lang="en-US" sz="2800" b="0" i="0" dirty="0" err="1">
                <a:solidFill>
                  <a:srgbClr val="323338"/>
                </a:solidFill>
                <a:effectLst/>
                <a:latin typeface="Figtree"/>
              </a:rPr>
              <a:t>RideSMART</a:t>
            </a:r>
            <a:r>
              <a:rPr lang="en-US" sz="2800" b="0" i="0" dirty="0">
                <a:solidFill>
                  <a:srgbClr val="323338"/>
                </a:solidFill>
                <a:effectLst/>
                <a:latin typeface="Figtree"/>
              </a:rPr>
              <a:t> Florida, 50% of motorcycle fatalities in Florida involved riders without helmets. Wearing a helmet is crucial; studies show that helmets are approximately </a:t>
            </a:r>
            <a:r>
              <a:rPr lang="en-US" sz="2800" b="1" i="0" dirty="0">
                <a:solidFill>
                  <a:srgbClr val="323338"/>
                </a:solidFill>
                <a:effectLst/>
                <a:latin typeface="Figtree"/>
              </a:rPr>
              <a:t>37% effective</a:t>
            </a:r>
            <a:r>
              <a:rPr lang="en-US" sz="2800" b="0" i="0" dirty="0">
                <a:solidFill>
                  <a:srgbClr val="323338"/>
                </a:solidFill>
                <a:effectLst/>
                <a:latin typeface="Figtree"/>
              </a:rPr>
              <a:t> in preventing fatal injuries to motorcyclists.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endParaRPr lang="en-US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DE1F330-A4C9-B42D-9339-48D7ACD9F8AB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476778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3B84207-E1B0-C626-E325-E1A88833A32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92D4A285-BEF5-F6D4-7E30-0E90501506D5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BD60E077-49A8-4D1E-D7E2-5DD0667BC4D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Trivia Slide 5:    </a:t>
            </a:r>
          </a:p>
          <a:p>
            <a:pPr>
              <a:buNone/>
            </a:pPr>
            <a:r>
              <a:rPr lang="en-US" sz="2800" b="1" dirty="0">
                <a:solidFill>
                  <a:srgbClr val="000000"/>
                </a:solidFill>
                <a:effectLst/>
                <a:latin typeface="Helvetica" pitchFamily="2" charset="0"/>
              </a:rPr>
              <a:t>Question:</a:t>
            </a:r>
            <a:endParaRPr lang="en-US" sz="2800" dirty="0">
              <a:solidFill>
                <a:srgbClr val="000000"/>
              </a:solidFill>
              <a:effectLst/>
              <a:latin typeface="Helvetica" pitchFamily="2" charset="0"/>
            </a:endParaRPr>
          </a:p>
          <a:p>
            <a:pPr>
              <a:buNone/>
            </a:pPr>
            <a:r>
              <a:rPr lang="en-US" sz="2800" dirty="0">
                <a:solidFill>
                  <a:srgbClr val="000000"/>
                </a:solidFill>
                <a:effectLst/>
                <a:latin typeface="Helvetica" pitchFamily="2" charset="0"/>
              </a:rPr>
              <a:t>Which of the following combinations best represents the </a:t>
            </a:r>
            <a:r>
              <a:rPr lang="en-US" sz="2800" i="1" dirty="0">
                <a:solidFill>
                  <a:srgbClr val="000000"/>
                </a:solidFill>
                <a:effectLst/>
                <a:latin typeface="Helvetica" pitchFamily="2" charset="0"/>
              </a:rPr>
              <a:t>complete set</a:t>
            </a:r>
            <a:r>
              <a:rPr lang="en-US" sz="2800" dirty="0">
                <a:solidFill>
                  <a:srgbClr val="000000"/>
                </a:solidFill>
                <a:effectLst/>
                <a:latin typeface="Helvetica" pitchFamily="2" charset="0"/>
              </a:rPr>
              <a:t> of recommended personal protective gear for motorcyclists according to Ride Smart Florida, considering both crash protection and exposure to environmental hazards?</a:t>
            </a:r>
          </a:p>
          <a:p>
            <a:pPr>
              <a:buNone/>
            </a:pPr>
            <a:r>
              <a:rPr lang="en-US" sz="2800" dirty="0">
                <a:solidFill>
                  <a:srgbClr val="000000"/>
                </a:solidFill>
                <a:effectLst/>
                <a:latin typeface="Helvetica" pitchFamily="2" charset="0"/>
              </a:rPr>
              <a:t>A) Helmet, gloves, short-sleeve shirt, jeans, sneakers</a:t>
            </a:r>
            <a:br>
              <a:rPr lang="en-US" sz="2800" dirty="0">
                <a:solidFill>
                  <a:srgbClr val="000000"/>
                </a:solidFill>
                <a:effectLst/>
                <a:latin typeface="Helvetica" pitchFamily="2" charset="0"/>
              </a:rPr>
            </a:br>
            <a:r>
              <a:rPr lang="en-US" sz="2800" dirty="0">
                <a:solidFill>
                  <a:srgbClr val="000000"/>
                </a:solidFill>
                <a:effectLst/>
                <a:latin typeface="Helvetica" pitchFamily="2" charset="0"/>
              </a:rPr>
              <a:t>B) Helmet, armored jacket, gloves, long pants, over-the-ankle boots, eye protection</a:t>
            </a:r>
            <a:br>
              <a:rPr lang="en-US" sz="2800" dirty="0">
                <a:solidFill>
                  <a:srgbClr val="000000"/>
                </a:solidFill>
                <a:effectLst/>
                <a:latin typeface="Helvetica" pitchFamily="2" charset="0"/>
              </a:rPr>
            </a:br>
            <a:r>
              <a:rPr lang="en-US" sz="2800" dirty="0">
                <a:solidFill>
                  <a:srgbClr val="000000"/>
                </a:solidFill>
                <a:effectLst/>
                <a:latin typeface="Helvetica" pitchFamily="2" charset="0"/>
              </a:rPr>
              <a:t>C) Bandana, sunglasses, T-shirt, jeans, sandals</a:t>
            </a:r>
            <a:br>
              <a:rPr lang="en-US" sz="2800" dirty="0">
                <a:solidFill>
                  <a:srgbClr val="000000"/>
                </a:solidFill>
                <a:effectLst/>
                <a:latin typeface="Helvetica" pitchFamily="2" charset="0"/>
              </a:rPr>
            </a:br>
            <a:r>
              <a:rPr lang="en-US" sz="2800" dirty="0">
                <a:solidFill>
                  <a:srgbClr val="000000"/>
                </a:solidFill>
                <a:effectLst/>
                <a:latin typeface="Helvetica" pitchFamily="2" charset="0"/>
              </a:rPr>
              <a:t>D) Helmet, hoodie, work gloves, cargo shorts, hiking boots</a:t>
            </a:r>
          </a:p>
          <a:p>
            <a:pPr>
              <a:buNone/>
            </a:pPr>
            <a:br>
              <a:rPr lang="en-US" sz="2800" dirty="0">
                <a:solidFill>
                  <a:srgbClr val="6D6D6D"/>
                </a:solidFill>
                <a:effectLst/>
                <a:latin typeface="Helvetica" pitchFamily="2" charset="0"/>
              </a:rPr>
            </a:br>
            <a:endParaRPr lang="en-US" sz="2800" dirty="0">
              <a:solidFill>
                <a:srgbClr val="6D6D6D"/>
              </a:solidFill>
              <a:effectLst/>
              <a:latin typeface="Helvetica" pitchFamily="2" charset="0"/>
            </a:endParaRPr>
          </a:p>
          <a:p>
            <a:pPr>
              <a:buNone/>
            </a:pPr>
            <a:r>
              <a:rPr lang="en-US" sz="2800" b="1" dirty="0">
                <a:solidFill>
                  <a:srgbClr val="000000"/>
                </a:solidFill>
                <a:effectLst/>
                <a:latin typeface="Helvetica" pitchFamily="2" charset="0"/>
              </a:rPr>
              <a:t>Answer:</a:t>
            </a:r>
            <a:br>
              <a:rPr lang="en-US" sz="2800" dirty="0">
                <a:solidFill>
                  <a:srgbClr val="000000"/>
                </a:solidFill>
                <a:effectLst/>
                <a:latin typeface="Helvetica" pitchFamily="2" charset="0"/>
              </a:rPr>
            </a:br>
            <a:r>
              <a:rPr lang="en-US" sz="2800" b="1" dirty="0">
                <a:solidFill>
                  <a:srgbClr val="000000"/>
                </a:solidFill>
                <a:effectLst/>
                <a:latin typeface="Helvetica" pitchFamily="2" charset="0"/>
              </a:rPr>
              <a:t>B) Helmet, armored jacket, gloves, long pants, over-the-ankle boots, eye protection</a:t>
            </a:r>
            <a:endParaRPr lang="en-US" sz="2800" dirty="0">
              <a:solidFill>
                <a:srgbClr val="000000"/>
              </a:solidFill>
              <a:effectLst/>
              <a:latin typeface="Helvetica" pitchFamily="2" charset="0"/>
            </a:endParaRPr>
          </a:p>
          <a:p>
            <a:r>
              <a:rPr lang="en-US" sz="2800" dirty="0">
                <a:solidFill>
                  <a:srgbClr val="000000"/>
                </a:solidFill>
                <a:effectLst/>
                <a:latin typeface="Helvetica" pitchFamily="2" charset="0"/>
              </a:rPr>
              <a:t>According to </a:t>
            </a:r>
            <a:r>
              <a:rPr lang="en-US" sz="2800" u="sng" dirty="0">
                <a:solidFill>
                  <a:srgbClr val="0000E9"/>
                </a:solidFill>
                <a:effectLst/>
                <a:latin typeface="Helvetica" pitchFamily="2" charset="0"/>
              </a:rPr>
              <a:t>Ride Smart Florida</a:t>
            </a:r>
            <a:r>
              <a:rPr lang="en-US" sz="2800" dirty="0">
                <a:solidFill>
                  <a:srgbClr val="000000"/>
                </a:solidFill>
                <a:effectLst/>
                <a:latin typeface="Helvetica" pitchFamily="2" charset="0"/>
              </a:rPr>
              <a:t>, the complete set of recommended motorcycle safety gear includes a DOT-compliant helmet, eye protection, a durable jacket (preferably armored), gloves, long pants, and over-the-ankle boots. These items provide the necessary protection against both impact and environmental elements.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endParaRPr lang="en-US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FA5A7D2-A09B-2B20-0E7C-A605BC78758B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8022736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7" Type="http://schemas.openxmlformats.org/officeDocument/2006/relationships/image" Target="../media/image6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5.png"/><Relationship Id="rId5" Type="http://schemas.openxmlformats.org/officeDocument/2006/relationships/image" Target="../media/image4.svg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4.svg"/><Relationship Id="rId5" Type="http://schemas.openxmlformats.org/officeDocument/2006/relationships/image" Target="../media/image3.png"/><Relationship Id="rId4" Type="http://schemas.openxmlformats.org/officeDocument/2006/relationships/image" Target="../media/image2.sv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4.svg"/><Relationship Id="rId5" Type="http://schemas.openxmlformats.org/officeDocument/2006/relationships/image" Target="../media/image3.png"/><Relationship Id="rId4" Type="http://schemas.openxmlformats.org/officeDocument/2006/relationships/image" Target="../media/image2.sv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svg"/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sv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 Slide">
    <p:bg>
      <p:bgPr>
        <a:solidFill>
          <a:srgbClr val="4A2D5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Graphic 4">
            <a:extLst>
              <a:ext uri="{FF2B5EF4-FFF2-40B4-BE49-F238E27FC236}">
                <a16:creationId xmlns:a16="http://schemas.microsoft.com/office/drawing/2014/main" id="{C0F18C0A-5392-430E-ABF4-1545E2D4D18B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883061" y="5429228"/>
            <a:ext cx="1601312" cy="705424"/>
          </a:xfrm>
          <a:prstGeom prst="rect">
            <a:avLst/>
          </a:prstGeom>
        </p:spPr>
      </p:pic>
      <p:pic>
        <p:nvPicPr>
          <p:cNvPr id="6" name="Graphic 5">
            <a:extLst>
              <a:ext uri="{FF2B5EF4-FFF2-40B4-BE49-F238E27FC236}">
                <a16:creationId xmlns:a16="http://schemas.microsoft.com/office/drawing/2014/main" id="{C7640898-AA72-4354-9CB3-0B894E67E3E8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9666171" y="5511170"/>
            <a:ext cx="1676952" cy="623482"/>
          </a:xfrm>
          <a:prstGeom prst="rect">
            <a:avLst/>
          </a:prstGeom>
        </p:spPr>
      </p:pic>
      <p:pic>
        <p:nvPicPr>
          <p:cNvPr id="7" name="Graphic 6">
            <a:extLst>
              <a:ext uri="{FF2B5EF4-FFF2-40B4-BE49-F238E27FC236}">
                <a16:creationId xmlns:a16="http://schemas.microsoft.com/office/drawing/2014/main" id="{7D4D24BC-5CF1-4183-9CEA-8194E54102E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rcRect t="50000" r="50000"/>
          <a:stretch/>
        </p:blipFill>
        <p:spPr>
          <a:xfrm>
            <a:off x="8763000" y="0"/>
            <a:ext cx="3429000" cy="3429000"/>
          </a:xfrm>
          <a:prstGeom prst="rect">
            <a:avLst/>
          </a:prstGeom>
        </p:spPr>
      </p:pic>
      <p:sp>
        <p:nvSpPr>
          <p:cNvPr id="8" name="Title 12">
            <a:extLst>
              <a:ext uri="{FF2B5EF4-FFF2-40B4-BE49-F238E27FC236}">
                <a16:creationId xmlns:a16="http://schemas.microsoft.com/office/drawing/2014/main" id="{0842B067-C92F-4834-940D-5097BEAE4DDF}"/>
              </a:ext>
            </a:extLst>
          </p:cNvPr>
          <p:cNvSpPr txBox="1">
            <a:spLocks/>
          </p:cNvSpPr>
          <p:nvPr userDrawn="1"/>
        </p:nvSpPr>
        <p:spPr>
          <a:xfrm>
            <a:off x="762000" y="1680794"/>
            <a:ext cx="6329464" cy="1916349"/>
          </a:xfrm>
          <a:prstGeom prst="rect">
            <a:avLst/>
          </a:prstGeom>
        </p:spPr>
        <p:txBody>
          <a:bodyPr anchor="b"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tx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>
              <a:lnSpc>
                <a:spcPts val="7200"/>
              </a:lnSpc>
            </a:pPr>
            <a:r>
              <a:rPr lang="en-US" sz="6000" dirty="0">
                <a:solidFill>
                  <a:schemeClr val="bg1"/>
                </a:solidFill>
              </a:rPr>
              <a:t>Click to edit Master title style</a:t>
            </a:r>
          </a:p>
        </p:txBody>
      </p:sp>
      <p:sp>
        <p:nvSpPr>
          <p:cNvPr id="9" name="Text Placeholder 2">
            <a:extLst>
              <a:ext uri="{FF2B5EF4-FFF2-40B4-BE49-F238E27FC236}">
                <a16:creationId xmlns:a16="http://schemas.microsoft.com/office/drawing/2014/main" id="{1556836C-93B7-4ACA-92D1-538D1B63891B}"/>
              </a:ext>
            </a:extLst>
          </p:cNvPr>
          <p:cNvSpPr txBox="1">
            <a:spLocks/>
          </p:cNvSpPr>
          <p:nvPr userDrawn="1"/>
        </p:nvSpPr>
        <p:spPr>
          <a:xfrm>
            <a:off x="762000" y="3805821"/>
            <a:ext cx="5909418" cy="595263"/>
          </a:xfrm>
          <a:prstGeom prst="rect">
            <a:avLst/>
          </a:prstGeo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b="1" dirty="0">
                <a:solidFill>
                  <a:srgbClr val="BEB8B4"/>
                </a:solidFill>
              </a:rPr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6126436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ody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C5CF559E-0959-4552-BC32-4FC730FE3072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838200" y="1606550"/>
            <a:ext cx="10515600" cy="4124399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9E6E3354-B646-4562-8A0B-46A31844BB14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flipV="1">
            <a:off x="0" y="1030750"/>
            <a:ext cx="12192001" cy="125983"/>
          </a:xfrm>
          <a:prstGeom prst="rect">
            <a:avLst/>
          </a:prstGeom>
        </p:spPr>
      </p:pic>
      <p:sp>
        <p:nvSpPr>
          <p:cNvPr id="10" name="Title 12">
            <a:extLst>
              <a:ext uri="{FF2B5EF4-FFF2-40B4-BE49-F238E27FC236}">
                <a16:creationId xmlns:a16="http://schemas.microsoft.com/office/drawing/2014/main" id="{1E1B5F76-4252-4CCC-83C8-C2B6BCFC369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365126"/>
            <a:ext cx="10591800" cy="536798"/>
          </a:xfrm>
        </p:spPr>
        <p:txBody>
          <a:bodyPr/>
          <a:lstStyle>
            <a:lvl1pPr>
              <a:defRPr b="1"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72199784-DBE6-4E30-B781-D1E28AF354ED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b="9890"/>
          <a:stretch/>
        </p:blipFill>
        <p:spPr>
          <a:xfrm flipV="1">
            <a:off x="-1" y="6222630"/>
            <a:ext cx="12192001" cy="635368"/>
          </a:xfrm>
          <a:prstGeom prst="rect">
            <a:avLst/>
          </a:prstGeom>
        </p:spPr>
      </p:pic>
      <p:pic>
        <p:nvPicPr>
          <p:cNvPr id="14" name="Graphic 13">
            <a:extLst>
              <a:ext uri="{FF2B5EF4-FFF2-40B4-BE49-F238E27FC236}">
                <a16:creationId xmlns:a16="http://schemas.microsoft.com/office/drawing/2014/main" id="{51E26AD1-D14D-47E1-92C5-CC4775127007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762000" y="6309267"/>
            <a:ext cx="1012951" cy="446234"/>
          </a:xfrm>
          <a:prstGeom prst="rect">
            <a:avLst/>
          </a:prstGeom>
        </p:spPr>
      </p:pic>
      <p:pic>
        <p:nvPicPr>
          <p:cNvPr id="15" name="Graphic 14">
            <a:extLst>
              <a:ext uri="{FF2B5EF4-FFF2-40B4-BE49-F238E27FC236}">
                <a16:creationId xmlns:a16="http://schemas.microsoft.com/office/drawing/2014/main" id="{412954BA-DBAD-49B0-AE66-1A2752DC180F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0356113" y="6319900"/>
            <a:ext cx="1110642" cy="4129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8538789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eeting 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C5CF559E-0959-4552-BC32-4FC730FE3072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838200" y="1606550"/>
            <a:ext cx="5067300" cy="4001625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9E6E3354-B646-4562-8A0B-46A31844BB14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flipV="1">
            <a:off x="0" y="1030750"/>
            <a:ext cx="12192001" cy="125983"/>
          </a:xfrm>
          <a:prstGeom prst="rect">
            <a:avLst/>
          </a:prstGeom>
        </p:spPr>
      </p:pic>
      <p:sp>
        <p:nvSpPr>
          <p:cNvPr id="10" name="Title 12">
            <a:extLst>
              <a:ext uri="{FF2B5EF4-FFF2-40B4-BE49-F238E27FC236}">
                <a16:creationId xmlns:a16="http://schemas.microsoft.com/office/drawing/2014/main" id="{F7AEDD33-9C07-400D-8415-186123D9EF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365126"/>
            <a:ext cx="10591800" cy="536798"/>
          </a:xfrm>
        </p:spPr>
        <p:txBody>
          <a:bodyPr/>
          <a:lstStyle>
            <a:lvl1pPr>
              <a:defRPr b="1"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364DF813-5737-4FAD-B054-E9FFA7A7B06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b="9890"/>
          <a:stretch/>
        </p:blipFill>
        <p:spPr>
          <a:xfrm flipV="1">
            <a:off x="-1" y="6222630"/>
            <a:ext cx="12192001" cy="635368"/>
          </a:xfrm>
          <a:prstGeom prst="rect">
            <a:avLst/>
          </a:prstGeom>
        </p:spPr>
      </p:pic>
      <p:pic>
        <p:nvPicPr>
          <p:cNvPr id="16" name="Graphic 15">
            <a:extLst>
              <a:ext uri="{FF2B5EF4-FFF2-40B4-BE49-F238E27FC236}">
                <a16:creationId xmlns:a16="http://schemas.microsoft.com/office/drawing/2014/main" id="{DAA9D51B-95A0-4DB5-ABEC-4183B7205323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762000" y="6309267"/>
            <a:ext cx="1012951" cy="446234"/>
          </a:xfrm>
          <a:prstGeom prst="rect">
            <a:avLst/>
          </a:prstGeom>
        </p:spPr>
      </p:pic>
      <p:pic>
        <p:nvPicPr>
          <p:cNvPr id="17" name="Graphic 16">
            <a:extLst>
              <a:ext uri="{FF2B5EF4-FFF2-40B4-BE49-F238E27FC236}">
                <a16:creationId xmlns:a16="http://schemas.microsoft.com/office/drawing/2014/main" id="{8FE2FF05-2F44-463D-9B8D-57CBF36D85FE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0356113" y="6319900"/>
            <a:ext cx="1110642" cy="412931"/>
          </a:xfrm>
          <a:prstGeom prst="rect">
            <a:avLst/>
          </a:prstGeom>
        </p:spPr>
      </p:pic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D002F016-9FA2-4057-A2A3-DBE89AB74E5A}"/>
              </a:ext>
            </a:extLst>
          </p:cNvPr>
          <p:cNvSpPr>
            <a:spLocks noGrp="1"/>
          </p:cNvSpPr>
          <p:nvPr>
            <p:ph idx="14"/>
          </p:nvPr>
        </p:nvSpPr>
        <p:spPr>
          <a:xfrm>
            <a:off x="6286501" y="1606550"/>
            <a:ext cx="5067300" cy="4001625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79676623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Section Divider">
    <p:bg>
      <p:bgPr>
        <a:solidFill>
          <a:srgbClr val="154C5C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C1C700FF-5F8C-4B9A-950A-A6691D1123F7}"/>
              </a:ext>
            </a:extLst>
          </p:cNvPr>
          <p:cNvSpPr/>
          <p:nvPr userDrawn="1"/>
        </p:nvSpPr>
        <p:spPr>
          <a:xfrm>
            <a:off x="-1" y="0"/>
            <a:ext cx="12192001" cy="6858000"/>
          </a:xfrm>
          <a:prstGeom prst="rect">
            <a:avLst/>
          </a:prstGeom>
          <a:solidFill>
            <a:srgbClr val="154C5C">
              <a:alpha val="5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6" name="Graphic 5">
            <a:extLst>
              <a:ext uri="{FF2B5EF4-FFF2-40B4-BE49-F238E27FC236}">
                <a16:creationId xmlns:a16="http://schemas.microsoft.com/office/drawing/2014/main" id="{7AAB81FF-4F7D-457E-96FF-5B051FD284D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rcRect l="20115" t="10426" b="10424"/>
          <a:stretch/>
        </p:blipFill>
        <p:spPr>
          <a:xfrm>
            <a:off x="-1" y="0"/>
            <a:ext cx="6921795" cy="6858000"/>
          </a:xfrm>
          <a:prstGeom prst="rect">
            <a:avLst/>
          </a:prstGeom>
        </p:spPr>
      </p:pic>
      <p:sp>
        <p:nvSpPr>
          <p:cNvPr id="7" name="Title 12">
            <a:extLst>
              <a:ext uri="{FF2B5EF4-FFF2-40B4-BE49-F238E27FC236}">
                <a16:creationId xmlns:a16="http://schemas.microsoft.com/office/drawing/2014/main" id="{0F5F6273-4EE4-4BE7-B37B-7C77A4D2BB61}"/>
              </a:ext>
            </a:extLst>
          </p:cNvPr>
          <p:cNvSpPr txBox="1">
            <a:spLocks/>
          </p:cNvSpPr>
          <p:nvPr userDrawn="1"/>
        </p:nvSpPr>
        <p:spPr>
          <a:xfrm>
            <a:off x="908256" y="2470824"/>
            <a:ext cx="3362406" cy="1916349"/>
          </a:xfrm>
          <a:prstGeom prst="rect">
            <a:avLst/>
          </a:prstGeom>
        </p:spPr>
        <p:txBody>
          <a:bodyPr anchor="b"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tx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4000" dirty="0">
                <a:solidFill>
                  <a:schemeClr val="bg1"/>
                </a:solidFill>
              </a:rPr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10092580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Section Divider">
    <p:bg>
      <p:bgPr>
        <a:solidFill>
          <a:srgbClr val="4A2D5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>
            <a:extLst>
              <a:ext uri="{FF2B5EF4-FFF2-40B4-BE49-F238E27FC236}">
                <a16:creationId xmlns:a16="http://schemas.microsoft.com/office/drawing/2014/main" id="{00C1B1AC-064A-412D-9AA5-1CF6C1383C7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438275"/>
            <a:ext cx="9144000" cy="5972050"/>
          </a:xfrm>
        </p:spPr>
        <p:txBody>
          <a:bodyPr>
            <a:normAutofit/>
          </a:bodyPr>
          <a:lstStyle>
            <a:lvl1pPr algn="ctr">
              <a:defRPr sz="7200" b="1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Thank You!</a:t>
            </a:r>
          </a:p>
        </p:txBody>
      </p:sp>
      <p:pic>
        <p:nvPicPr>
          <p:cNvPr id="13" name="Graphic 12">
            <a:extLst>
              <a:ext uri="{FF2B5EF4-FFF2-40B4-BE49-F238E27FC236}">
                <a16:creationId xmlns:a16="http://schemas.microsoft.com/office/drawing/2014/main" id="{18B1E9E0-013A-485D-A406-36378D0A58A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rcRect t="50000" r="50000"/>
          <a:stretch/>
        </p:blipFill>
        <p:spPr>
          <a:xfrm rot="16200000">
            <a:off x="0" y="0"/>
            <a:ext cx="3429000" cy="3429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6677581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5/13/25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4638898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5/13/25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9152452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5/13/25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0309203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5/13/25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3317233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46CE7D5-CF57-46EF-B807-FDD0502418D4}" type="datetimeFigureOut">
              <a:rPr lang="en-US" smtClean="0"/>
              <a:t>5/13/25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609540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8" r:id="rId1"/>
    <p:sldLayoutId id="2147483661" r:id="rId2"/>
    <p:sldLayoutId id="2147483671" r:id="rId3"/>
    <p:sldLayoutId id="2147483669" r:id="rId4"/>
    <p:sldLayoutId id="2147483672" r:id="rId5"/>
    <p:sldLayoutId id="2147483667" r:id="rId6"/>
    <p:sldLayoutId id="2147483663" r:id="rId7"/>
    <p:sldLayoutId id="2147483664" r:id="rId8"/>
    <p:sldLayoutId id="2147483665" r:id="rId9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Arial" panose="020B0604020202020204" pitchFamily="34" charset="0"/>
          <a:ea typeface="+mj-ea"/>
          <a:cs typeface="Arial" panose="020B0604020202020204" pitchFamily="34" charset="0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025FB28-3319-8D25-5C0F-2424E5CEDE1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CCE8BB27-BD69-C5ED-4831-922997F15ABE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</p:spTree>
    <p:extLst>
      <p:ext uri="{BB962C8B-B14F-4D97-AF65-F5344CB8AC3E}">
        <p14:creationId xmlns:p14="http://schemas.microsoft.com/office/powerpoint/2010/main" val="367952917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C32DCE1-E96B-5EA6-E3D9-71215AB89CC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3F95ED0A-4552-EBE2-0E46-5DFDB9998ED0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</p:spTree>
    <p:extLst>
      <p:ext uri="{BB962C8B-B14F-4D97-AF65-F5344CB8AC3E}">
        <p14:creationId xmlns:p14="http://schemas.microsoft.com/office/powerpoint/2010/main" val="278977296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6E4997E-CD98-3BC0-531E-C1FD1C856F8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9A157B6B-D6FA-EA0A-2E17-C809402EF010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5FF3A318-AF4C-B87B-A14A-B786624696A7}"/>
              </a:ext>
            </a:extLst>
          </p:cNvPr>
          <p:cNvSpPr txBox="1"/>
          <p:nvPr/>
        </p:nvSpPr>
        <p:spPr>
          <a:xfrm>
            <a:off x="5111039" y="903096"/>
            <a:ext cx="6892275" cy="23982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solidFill>
                  <a:schemeClr val="bg1"/>
                </a:solidFill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Motorcycles represent only about 2.4% of registered vehicles in Florida. What percentage of traffic fatalities do they account for?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solidFill>
                  <a:schemeClr val="bg1"/>
                </a:solidFill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A. 5%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solidFill>
                  <a:schemeClr val="bg1"/>
                </a:solidFill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B. 12%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solidFill>
                  <a:schemeClr val="bg1"/>
                </a:solidFill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C. 18.5%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solidFill>
                  <a:schemeClr val="bg1"/>
                </a:solidFill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D. 25%</a:t>
            </a:r>
          </a:p>
        </p:txBody>
      </p:sp>
      <p:pic>
        <p:nvPicPr>
          <p:cNvPr id="4" name="Picture 3" descr="A black background with orange letters&#10;&#10;AI-generated content may be incorrect.">
            <a:extLst>
              <a:ext uri="{FF2B5EF4-FFF2-40B4-BE49-F238E27FC236}">
                <a16:creationId xmlns:a16="http://schemas.microsoft.com/office/drawing/2014/main" id="{C57299A7-DC29-679E-8D32-D71A6E503AE8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945965" y="105723"/>
            <a:ext cx="2634257" cy="858448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A7464A-9D7A-7C52-7A7E-CEB3DD1293E6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945965" y="3619501"/>
            <a:ext cx="2528891" cy="85844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702DFB5D-7CDE-0D7A-2B4E-53BDCD1F6CBB}"/>
              </a:ext>
            </a:extLst>
          </p:cNvPr>
          <p:cNvSpPr txBox="1"/>
          <p:nvPr/>
        </p:nvSpPr>
        <p:spPr>
          <a:xfrm>
            <a:off x="5111039" y="4393626"/>
            <a:ext cx="689227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+mj-lt"/>
              <a:buAutoNum type="alphaUcPeriod" startAt="3"/>
            </a:pPr>
            <a:r>
              <a:rPr lang="en-US" b="1" kern="100" dirty="0">
                <a:solidFill>
                  <a:schemeClr val="bg1"/>
                </a:solidFill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According to </a:t>
            </a:r>
            <a:r>
              <a:rPr lang="en-US" b="1" dirty="0" err="1">
                <a:solidFill>
                  <a:srgbClr val="94C8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RideSMART</a:t>
            </a:r>
            <a:r>
              <a:rPr lang="en-US" b="1" dirty="0">
                <a:solidFill>
                  <a:srgbClr val="94C8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Florida</a:t>
            </a:r>
            <a:r>
              <a:rPr lang="en-US" b="1" kern="100" dirty="0">
                <a:solidFill>
                  <a:schemeClr val="bg1"/>
                </a:solidFill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, despite making up just 2.4% of vehicles, motorcyclists account for 18.5% of all traffic fatalities in Florida. Visibility, awareness, and smart gear choices matter.</a:t>
            </a:r>
            <a:endParaRPr lang="en-US" b="1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Flowchart: Terminator 5">
            <a:extLst>
              <a:ext uri="{FF2B5EF4-FFF2-40B4-BE49-F238E27FC236}">
                <a16:creationId xmlns:a16="http://schemas.microsoft.com/office/drawing/2014/main" id="{6D1C4AA4-E034-FCFC-291A-8C47D206860B}"/>
              </a:ext>
            </a:extLst>
          </p:cNvPr>
          <p:cNvSpPr/>
          <p:nvPr/>
        </p:nvSpPr>
        <p:spPr>
          <a:xfrm>
            <a:off x="4945965" y="2446669"/>
            <a:ext cx="2862720" cy="464459"/>
          </a:xfrm>
          <a:custGeom>
            <a:avLst/>
            <a:gdLst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54 h 21708"/>
              <a:gd name="connsiteX1" fmla="*/ 18125 w 21600"/>
              <a:gd name="connsiteY1" fmla="*/ 54 h 21708"/>
              <a:gd name="connsiteX2" fmla="*/ 21600 w 21600"/>
              <a:gd name="connsiteY2" fmla="*/ 10854 h 21708"/>
              <a:gd name="connsiteX3" fmla="*/ 18125 w 21600"/>
              <a:gd name="connsiteY3" fmla="*/ 21654 h 21708"/>
              <a:gd name="connsiteX4" fmla="*/ 3475 w 21600"/>
              <a:gd name="connsiteY4" fmla="*/ 21654 h 21708"/>
              <a:gd name="connsiteX5" fmla="*/ 0 w 21600"/>
              <a:gd name="connsiteY5" fmla="*/ 10854 h 21708"/>
              <a:gd name="connsiteX6" fmla="*/ 3475 w 21600"/>
              <a:gd name="connsiteY6" fmla="*/ 54 h 21708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21600" h="21600">
                <a:moveTo>
                  <a:pt x="3475" y="0"/>
                </a:moveTo>
                <a:lnTo>
                  <a:pt x="18125" y="0"/>
                </a:lnTo>
                <a:cubicBezTo>
                  <a:pt x="20044" y="0"/>
                  <a:pt x="21600" y="634"/>
                  <a:pt x="21600" y="10800"/>
                </a:cubicBezTo>
                <a:cubicBezTo>
                  <a:pt x="21600" y="20966"/>
                  <a:pt x="20044" y="21600"/>
                  <a:pt x="18125" y="21600"/>
                </a:cubicBezTo>
                <a:lnTo>
                  <a:pt x="3475" y="21600"/>
                </a:lnTo>
                <a:cubicBezTo>
                  <a:pt x="1556" y="21600"/>
                  <a:pt x="0" y="21492"/>
                  <a:pt x="0" y="10800"/>
                </a:cubicBezTo>
                <a:cubicBezTo>
                  <a:pt x="0" y="108"/>
                  <a:pt x="1556" y="0"/>
                  <a:pt x="3475" y="0"/>
                </a:cubicBezTo>
                <a:close/>
              </a:path>
            </a:pathLst>
          </a:custGeom>
          <a:noFill/>
          <a:ln w="28575">
            <a:solidFill>
              <a:srgbClr val="E2672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77786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60DA5EB-F3F1-FE04-BB79-A4517078DBD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C499433D-8583-2AE5-534C-1F9A6409C72C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7139A007-B0A3-8F00-BF16-A774F9850C1E}"/>
              </a:ext>
            </a:extLst>
          </p:cNvPr>
          <p:cNvSpPr txBox="1"/>
          <p:nvPr/>
        </p:nvSpPr>
        <p:spPr>
          <a:xfrm>
            <a:off x="5111039" y="903096"/>
            <a:ext cx="6892275" cy="19771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solidFill>
                  <a:schemeClr val="bg1"/>
                </a:solidFill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Are you required to have a motorcycle endorsement to ride in Florida?</a:t>
            </a:r>
          </a:p>
          <a:p>
            <a:pPr marL="342900" marR="0" indent="-342900">
              <a:lnSpc>
                <a:spcPct val="115000"/>
              </a:lnSpc>
              <a:spcAft>
                <a:spcPts val="800"/>
              </a:spcAft>
              <a:buFont typeface="+mj-lt"/>
              <a:buAutoNum type="alphaUcPeriod"/>
            </a:pPr>
            <a:r>
              <a:rPr lang="en-US" sz="1800" kern="100" dirty="0">
                <a:solidFill>
                  <a:schemeClr val="bg1"/>
                </a:solidFill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Yes</a:t>
            </a:r>
          </a:p>
          <a:p>
            <a:pPr marL="342900" marR="0" indent="-342900">
              <a:lnSpc>
                <a:spcPct val="115000"/>
              </a:lnSpc>
              <a:spcAft>
                <a:spcPts val="800"/>
              </a:spcAft>
              <a:buFont typeface="+mj-lt"/>
              <a:buAutoNum type="alphaUcPeriod"/>
            </a:pPr>
            <a:r>
              <a:rPr lang="en-US" sz="1800" kern="100" dirty="0">
                <a:solidFill>
                  <a:schemeClr val="bg1"/>
                </a:solidFill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No</a:t>
            </a:r>
          </a:p>
          <a:p>
            <a:pPr marL="342900" marR="0" indent="-342900">
              <a:lnSpc>
                <a:spcPct val="115000"/>
              </a:lnSpc>
              <a:spcAft>
                <a:spcPts val="800"/>
              </a:spcAft>
              <a:buFont typeface="+mj-lt"/>
              <a:buAutoNum type="alphaUcPeriod"/>
            </a:pPr>
            <a:r>
              <a:rPr lang="en-US" sz="1800" kern="100" dirty="0">
                <a:solidFill>
                  <a:schemeClr val="bg1"/>
                </a:solidFill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It depends </a:t>
            </a:r>
          </a:p>
        </p:txBody>
      </p:sp>
      <p:pic>
        <p:nvPicPr>
          <p:cNvPr id="4" name="Picture 3" descr="A black background with orange letters&#10;&#10;AI-generated content may be incorrect.">
            <a:extLst>
              <a:ext uri="{FF2B5EF4-FFF2-40B4-BE49-F238E27FC236}">
                <a16:creationId xmlns:a16="http://schemas.microsoft.com/office/drawing/2014/main" id="{2F8113AC-E890-C7F8-1EF6-F845552DE078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945965" y="105723"/>
            <a:ext cx="2634257" cy="858448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CD2722FF-6B24-4122-9C26-D46C2EE5C9D7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945965" y="3708342"/>
            <a:ext cx="2528891" cy="85844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6B5C2021-83CB-D42E-13B6-591AEDAE0BDA}"/>
              </a:ext>
            </a:extLst>
          </p:cNvPr>
          <p:cNvSpPr txBox="1"/>
          <p:nvPr/>
        </p:nvSpPr>
        <p:spPr>
          <a:xfrm>
            <a:off x="5111039" y="4482467"/>
            <a:ext cx="6892275" cy="120084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lnSpc>
                <a:spcPct val="115000"/>
              </a:lnSpc>
              <a:spcAft>
                <a:spcPts val="800"/>
              </a:spcAft>
              <a:buFont typeface="+mj-lt"/>
              <a:buAutoNum type="alphaUcPeriod"/>
            </a:pPr>
            <a:r>
              <a:rPr lang="en-US" sz="1600" b="1" kern="100" dirty="0">
                <a:solidFill>
                  <a:schemeClr val="bg1"/>
                </a:solidFill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Yes. Motorcycle endorsements are required per Florida Statute 322.03(5). A person may not operate a motorcycle unless he or she holds a driver license that authorizes such operation, subject to the appropriate restrictions and endorsements.</a:t>
            </a:r>
          </a:p>
        </p:txBody>
      </p:sp>
      <p:sp>
        <p:nvSpPr>
          <p:cNvPr id="6" name="Flowchart: Terminator 5">
            <a:extLst>
              <a:ext uri="{FF2B5EF4-FFF2-40B4-BE49-F238E27FC236}">
                <a16:creationId xmlns:a16="http://schemas.microsoft.com/office/drawing/2014/main" id="{5802FD89-CD2A-F4B0-329A-254A6B21DA7C}"/>
              </a:ext>
            </a:extLst>
          </p:cNvPr>
          <p:cNvSpPr/>
          <p:nvPr/>
        </p:nvSpPr>
        <p:spPr>
          <a:xfrm>
            <a:off x="4945965" y="1615934"/>
            <a:ext cx="2862720" cy="464459"/>
          </a:xfrm>
          <a:custGeom>
            <a:avLst/>
            <a:gdLst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54 h 21708"/>
              <a:gd name="connsiteX1" fmla="*/ 18125 w 21600"/>
              <a:gd name="connsiteY1" fmla="*/ 54 h 21708"/>
              <a:gd name="connsiteX2" fmla="*/ 21600 w 21600"/>
              <a:gd name="connsiteY2" fmla="*/ 10854 h 21708"/>
              <a:gd name="connsiteX3" fmla="*/ 18125 w 21600"/>
              <a:gd name="connsiteY3" fmla="*/ 21654 h 21708"/>
              <a:gd name="connsiteX4" fmla="*/ 3475 w 21600"/>
              <a:gd name="connsiteY4" fmla="*/ 21654 h 21708"/>
              <a:gd name="connsiteX5" fmla="*/ 0 w 21600"/>
              <a:gd name="connsiteY5" fmla="*/ 10854 h 21708"/>
              <a:gd name="connsiteX6" fmla="*/ 3475 w 21600"/>
              <a:gd name="connsiteY6" fmla="*/ 54 h 21708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21600" h="21600">
                <a:moveTo>
                  <a:pt x="3475" y="0"/>
                </a:moveTo>
                <a:lnTo>
                  <a:pt x="18125" y="0"/>
                </a:lnTo>
                <a:cubicBezTo>
                  <a:pt x="20044" y="0"/>
                  <a:pt x="21600" y="634"/>
                  <a:pt x="21600" y="10800"/>
                </a:cubicBezTo>
                <a:cubicBezTo>
                  <a:pt x="21600" y="20966"/>
                  <a:pt x="20044" y="21600"/>
                  <a:pt x="18125" y="21600"/>
                </a:cubicBezTo>
                <a:lnTo>
                  <a:pt x="3475" y="21600"/>
                </a:lnTo>
                <a:cubicBezTo>
                  <a:pt x="1556" y="21600"/>
                  <a:pt x="0" y="21492"/>
                  <a:pt x="0" y="10800"/>
                </a:cubicBezTo>
                <a:cubicBezTo>
                  <a:pt x="0" y="108"/>
                  <a:pt x="1556" y="0"/>
                  <a:pt x="3475" y="0"/>
                </a:cubicBezTo>
                <a:close/>
              </a:path>
            </a:pathLst>
          </a:custGeom>
          <a:noFill/>
          <a:ln w="28575">
            <a:solidFill>
              <a:srgbClr val="E2672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139265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DF29E4D-130D-A7D4-1C31-2C2D9A6F4E3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429D99C4-42B4-CBF6-8DA3-0BC8E95054CD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300B0E07-98BD-F243-E056-9787AAB63DA9}"/>
              </a:ext>
            </a:extLst>
          </p:cNvPr>
          <p:cNvSpPr txBox="1"/>
          <p:nvPr/>
        </p:nvSpPr>
        <p:spPr>
          <a:xfrm>
            <a:off x="5111039" y="903096"/>
            <a:ext cx="6892275" cy="21646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 fontAlgn="base">
              <a:spcAft>
                <a:spcPts val="800"/>
              </a:spcAft>
            </a:pPr>
            <a:r>
              <a:rPr lang="en-US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What percentage of motorcycle fatalities in Florida involved riders without helmets?</a:t>
            </a:r>
          </a:p>
          <a:p>
            <a:pPr marL="342900" indent="-342900" algn="l" fontAlgn="base">
              <a:spcAft>
                <a:spcPts val="800"/>
              </a:spcAft>
              <a:buFont typeface="+mj-lt"/>
              <a:buAutoNum type="alphaUcPeriod"/>
            </a:pPr>
            <a:r>
              <a:rPr lang="en-US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20%</a:t>
            </a:r>
          </a:p>
          <a:p>
            <a:pPr marL="342900" indent="-342900" algn="l" fontAlgn="base">
              <a:spcAft>
                <a:spcPts val="800"/>
              </a:spcAft>
              <a:buFont typeface="+mj-lt"/>
              <a:buAutoNum type="alphaUcPeriod"/>
            </a:pPr>
            <a:r>
              <a:rPr lang="en-US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30%</a:t>
            </a:r>
          </a:p>
          <a:p>
            <a:pPr marL="342900" indent="-342900" algn="l" fontAlgn="base">
              <a:spcAft>
                <a:spcPts val="800"/>
              </a:spcAft>
              <a:buFont typeface="+mj-lt"/>
              <a:buAutoNum type="alphaUcPeriod"/>
            </a:pPr>
            <a:r>
              <a:rPr lang="en-US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40%</a:t>
            </a:r>
          </a:p>
          <a:p>
            <a:pPr marL="342900" indent="-342900" algn="l" fontAlgn="base">
              <a:spcAft>
                <a:spcPts val="800"/>
              </a:spcAft>
              <a:buFont typeface="+mj-lt"/>
              <a:buAutoNum type="alphaUcPeriod"/>
            </a:pPr>
            <a:r>
              <a:rPr lang="en-US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50%</a:t>
            </a:r>
          </a:p>
        </p:txBody>
      </p:sp>
      <p:pic>
        <p:nvPicPr>
          <p:cNvPr id="4" name="Picture 3" descr="A black background with orange letters&#10;&#10;AI-generated content may be incorrect.">
            <a:extLst>
              <a:ext uri="{FF2B5EF4-FFF2-40B4-BE49-F238E27FC236}">
                <a16:creationId xmlns:a16="http://schemas.microsoft.com/office/drawing/2014/main" id="{51C3A31C-38F7-F09C-23DB-E891EEC1F15B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945965" y="105723"/>
            <a:ext cx="2634257" cy="858448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AC0417B2-0A2D-400F-C04A-2C01D1C0D6DE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945965" y="3865164"/>
            <a:ext cx="2528891" cy="85844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81BB1D84-3A9B-0493-57FC-ED6A5B451C2C}"/>
              </a:ext>
            </a:extLst>
          </p:cNvPr>
          <p:cNvSpPr txBox="1"/>
          <p:nvPr/>
        </p:nvSpPr>
        <p:spPr>
          <a:xfrm>
            <a:off x="5111039" y="4639289"/>
            <a:ext cx="6892275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 fontAlgn="base">
              <a:buFont typeface="+mj-lt"/>
              <a:buAutoNum type="alphaUcPeriod" startAt="4"/>
            </a:pPr>
            <a:r>
              <a:rPr lang="en-US" sz="1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According to </a:t>
            </a:r>
            <a:r>
              <a:rPr lang="en-US" sz="1600" b="1" dirty="0" err="1">
                <a:solidFill>
                  <a:srgbClr val="94C8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RideSMART</a:t>
            </a:r>
            <a:r>
              <a:rPr lang="en-US" sz="1600" b="1" dirty="0">
                <a:solidFill>
                  <a:srgbClr val="94C8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Florida</a:t>
            </a:r>
            <a:r>
              <a:rPr lang="en-US" sz="1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50% of motorcycle fatalities in Florida involved riders without helmets. Wearing a helmet is crucial; studies show that helmets are approximately 37% effective in preventing fatal injuries to motorcyclists.</a:t>
            </a:r>
          </a:p>
        </p:txBody>
      </p:sp>
      <p:sp>
        <p:nvSpPr>
          <p:cNvPr id="6" name="Flowchart: Terminator 5">
            <a:extLst>
              <a:ext uri="{FF2B5EF4-FFF2-40B4-BE49-F238E27FC236}">
                <a16:creationId xmlns:a16="http://schemas.microsoft.com/office/drawing/2014/main" id="{29542B0B-966E-04C0-8890-E99634E3491C}"/>
              </a:ext>
            </a:extLst>
          </p:cNvPr>
          <p:cNvSpPr/>
          <p:nvPr/>
        </p:nvSpPr>
        <p:spPr>
          <a:xfrm>
            <a:off x="4922607" y="2665487"/>
            <a:ext cx="2862720" cy="464459"/>
          </a:xfrm>
          <a:custGeom>
            <a:avLst/>
            <a:gdLst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54 h 21708"/>
              <a:gd name="connsiteX1" fmla="*/ 18125 w 21600"/>
              <a:gd name="connsiteY1" fmla="*/ 54 h 21708"/>
              <a:gd name="connsiteX2" fmla="*/ 21600 w 21600"/>
              <a:gd name="connsiteY2" fmla="*/ 10854 h 21708"/>
              <a:gd name="connsiteX3" fmla="*/ 18125 w 21600"/>
              <a:gd name="connsiteY3" fmla="*/ 21654 h 21708"/>
              <a:gd name="connsiteX4" fmla="*/ 3475 w 21600"/>
              <a:gd name="connsiteY4" fmla="*/ 21654 h 21708"/>
              <a:gd name="connsiteX5" fmla="*/ 0 w 21600"/>
              <a:gd name="connsiteY5" fmla="*/ 10854 h 21708"/>
              <a:gd name="connsiteX6" fmla="*/ 3475 w 21600"/>
              <a:gd name="connsiteY6" fmla="*/ 54 h 21708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21600" h="21600">
                <a:moveTo>
                  <a:pt x="3475" y="0"/>
                </a:moveTo>
                <a:lnTo>
                  <a:pt x="18125" y="0"/>
                </a:lnTo>
                <a:cubicBezTo>
                  <a:pt x="20044" y="0"/>
                  <a:pt x="21600" y="634"/>
                  <a:pt x="21600" y="10800"/>
                </a:cubicBezTo>
                <a:cubicBezTo>
                  <a:pt x="21600" y="20966"/>
                  <a:pt x="20044" y="21600"/>
                  <a:pt x="18125" y="21600"/>
                </a:cubicBezTo>
                <a:lnTo>
                  <a:pt x="3475" y="21600"/>
                </a:lnTo>
                <a:cubicBezTo>
                  <a:pt x="1556" y="21600"/>
                  <a:pt x="0" y="21492"/>
                  <a:pt x="0" y="10800"/>
                </a:cubicBezTo>
                <a:cubicBezTo>
                  <a:pt x="0" y="108"/>
                  <a:pt x="1556" y="0"/>
                  <a:pt x="3475" y="0"/>
                </a:cubicBezTo>
                <a:close/>
              </a:path>
            </a:pathLst>
          </a:custGeom>
          <a:noFill/>
          <a:ln w="28575">
            <a:solidFill>
              <a:srgbClr val="E2672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0524405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151F24B-62BC-C1E6-9CA6-08092C4FE14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32ABFB98-142E-2843-54BA-BEC30DBBE640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19F94BB3-C348-A14A-0FE4-AB3BDE71A10A}"/>
              </a:ext>
            </a:extLst>
          </p:cNvPr>
          <p:cNvSpPr txBox="1"/>
          <p:nvPr/>
        </p:nvSpPr>
        <p:spPr>
          <a:xfrm>
            <a:off x="5111039" y="903096"/>
            <a:ext cx="6892275" cy="261610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  <a:buNone/>
            </a:pPr>
            <a:r>
              <a:rPr lang="en-US" sz="1600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Which of the following combinations best represents the complete set of recommended personal protective gear for motorcyclists according to </a:t>
            </a:r>
            <a:r>
              <a:rPr lang="en-US" sz="1600" b="1" dirty="0" err="1">
                <a:solidFill>
                  <a:srgbClr val="94C8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RideSMART</a:t>
            </a:r>
            <a:r>
              <a:rPr lang="en-US" sz="1600" b="1" dirty="0">
                <a:solidFill>
                  <a:srgbClr val="94C8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Florida</a:t>
            </a:r>
            <a:r>
              <a:rPr lang="en-US" sz="1600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, considering both crash protection and exposure to environmental hazards?</a:t>
            </a:r>
          </a:p>
          <a:p>
            <a:pPr marL="342900" indent="-342900">
              <a:spcAft>
                <a:spcPts val="600"/>
              </a:spcAft>
              <a:buFont typeface="+mj-lt"/>
              <a:buAutoNum type="alphaUcPeriod"/>
            </a:pPr>
            <a:r>
              <a:rPr lang="en-US" sz="1600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Helmet, gloves, short-sleeve shirt, jeans, sneakers</a:t>
            </a:r>
          </a:p>
          <a:p>
            <a:pPr marL="342900" indent="-342900">
              <a:spcAft>
                <a:spcPts val="600"/>
              </a:spcAft>
              <a:buFont typeface="+mj-lt"/>
              <a:buAutoNum type="alphaUcPeriod"/>
            </a:pPr>
            <a:r>
              <a:rPr lang="en-US" sz="1600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Helmet, armored jacket, gloves, long pants, over-the-ankle boots, </a:t>
            </a:r>
            <a:br>
              <a:rPr lang="en-US" sz="1600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1600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eye protection</a:t>
            </a:r>
          </a:p>
          <a:p>
            <a:pPr marL="342900" indent="-342900">
              <a:spcAft>
                <a:spcPts val="600"/>
              </a:spcAft>
              <a:buFont typeface="+mj-lt"/>
              <a:buAutoNum type="alphaUcPeriod"/>
            </a:pPr>
            <a:r>
              <a:rPr lang="en-US" sz="1600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Bandana, sunglasses, T-shirt, jeans, sandals</a:t>
            </a:r>
            <a:endParaRPr lang="en-US" sz="16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900" indent="-342900">
              <a:spcAft>
                <a:spcPts val="600"/>
              </a:spcAft>
              <a:buFont typeface="+mj-lt"/>
              <a:buAutoNum type="alphaUcPeriod"/>
            </a:pPr>
            <a:r>
              <a:rPr lang="en-US" sz="1600" dirty="0">
                <a:solidFill>
                  <a:schemeClr val="bg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Helmet, hoodie, work gloves, cargo shorts, hiking boots</a:t>
            </a:r>
          </a:p>
        </p:txBody>
      </p:sp>
      <p:pic>
        <p:nvPicPr>
          <p:cNvPr id="4" name="Picture 3" descr="A black background with orange letters&#10;&#10;AI-generated content may be incorrect.">
            <a:extLst>
              <a:ext uri="{FF2B5EF4-FFF2-40B4-BE49-F238E27FC236}">
                <a16:creationId xmlns:a16="http://schemas.microsoft.com/office/drawing/2014/main" id="{571BDCEB-621D-8104-D8CB-9ABB29A5BDB5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945965" y="105723"/>
            <a:ext cx="2634257" cy="858448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8078EADF-2FAF-CC16-97CB-73B51E420FB1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945965" y="3541371"/>
            <a:ext cx="2528891" cy="85844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F01B9406-5F4C-FC14-D741-8B19310D7EE5}"/>
              </a:ext>
            </a:extLst>
          </p:cNvPr>
          <p:cNvSpPr txBox="1"/>
          <p:nvPr/>
        </p:nvSpPr>
        <p:spPr>
          <a:xfrm>
            <a:off x="5111039" y="4315496"/>
            <a:ext cx="689227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+mj-lt"/>
              <a:buAutoNum type="alphaUcPeriod" startAt="2"/>
            </a:pPr>
            <a:r>
              <a:rPr lang="en-US" sz="1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According to </a:t>
            </a:r>
            <a:r>
              <a:rPr lang="en-US" sz="1600" b="1" dirty="0" err="1">
                <a:solidFill>
                  <a:srgbClr val="94C8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RideSMART</a:t>
            </a:r>
            <a:r>
              <a:rPr lang="en-US" sz="1600" b="1" dirty="0">
                <a:solidFill>
                  <a:srgbClr val="94C84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Florida</a:t>
            </a:r>
            <a:r>
              <a:rPr lang="en-US" sz="1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the complete set of recommended motorcycle safety gear includes a DOT-compliant helmet, eye protection, a durable jacket (preferably armored), gloves, long pants, and over-the-ankle boots. These items provide the necessary protection against both impact and environmental elements.</a:t>
            </a:r>
          </a:p>
        </p:txBody>
      </p:sp>
      <p:sp>
        <p:nvSpPr>
          <p:cNvPr id="6" name="Flowchart: Terminator 5">
            <a:extLst>
              <a:ext uri="{FF2B5EF4-FFF2-40B4-BE49-F238E27FC236}">
                <a16:creationId xmlns:a16="http://schemas.microsoft.com/office/drawing/2014/main" id="{4E5A470F-5ED3-D29D-DBE6-2DDA08C002F1}"/>
              </a:ext>
            </a:extLst>
          </p:cNvPr>
          <p:cNvSpPr/>
          <p:nvPr/>
        </p:nvSpPr>
        <p:spPr>
          <a:xfrm>
            <a:off x="4945966" y="2267953"/>
            <a:ext cx="6742451" cy="586565"/>
          </a:xfrm>
          <a:custGeom>
            <a:avLst/>
            <a:gdLst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54 h 21708"/>
              <a:gd name="connsiteX1" fmla="*/ 18125 w 21600"/>
              <a:gd name="connsiteY1" fmla="*/ 54 h 21708"/>
              <a:gd name="connsiteX2" fmla="*/ 21600 w 21600"/>
              <a:gd name="connsiteY2" fmla="*/ 10854 h 21708"/>
              <a:gd name="connsiteX3" fmla="*/ 18125 w 21600"/>
              <a:gd name="connsiteY3" fmla="*/ 21654 h 21708"/>
              <a:gd name="connsiteX4" fmla="*/ 3475 w 21600"/>
              <a:gd name="connsiteY4" fmla="*/ 21654 h 21708"/>
              <a:gd name="connsiteX5" fmla="*/ 0 w 21600"/>
              <a:gd name="connsiteY5" fmla="*/ 10854 h 21708"/>
              <a:gd name="connsiteX6" fmla="*/ 3475 w 21600"/>
              <a:gd name="connsiteY6" fmla="*/ 54 h 21708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21600" h="21600">
                <a:moveTo>
                  <a:pt x="3475" y="0"/>
                </a:moveTo>
                <a:lnTo>
                  <a:pt x="18125" y="0"/>
                </a:lnTo>
                <a:cubicBezTo>
                  <a:pt x="20044" y="0"/>
                  <a:pt x="21600" y="634"/>
                  <a:pt x="21600" y="10800"/>
                </a:cubicBezTo>
                <a:cubicBezTo>
                  <a:pt x="21600" y="20966"/>
                  <a:pt x="20044" y="21600"/>
                  <a:pt x="18125" y="21600"/>
                </a:cubicBezTo>
                <a:lnTo>
                  <a:pt x="3475" y="21600"/>
                </a:lnTo>
                <a:cubicBezTo>
                  <a:pt x="1556" y="21600"/>
                  <a:pt x="0" y="21492"/>
                  <a:pt x="0" y="10800"/>
                </a:cubicBezTo>
                <a:cubicBezTo>
                  <a:pt x="0" y="108"/>
                  <a:pt x="1556" y="0"/>
                  <a:pt x="3475" y="0"/>
                </a:cubicBezTo>
                <a:close/>
              </a:path>
            </a:pathLst>
          </a:custGeom>
          <a:noFill/>
          <a:ln w="28575">
            <a:solidFill>
              <a:srgbClr val="E2672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79795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theme/theme1.xml><?xml version="1.0" encoding="utf-8"?>
<a:theme xmlns:a="http://schemas.openxmlformats.org/drawingml/2006/main" name="office theme">
  <a:themeElements>
    <a:clrScheme name="Target Zero">
      <a:dk1>
        <a:srgbClr val="171616"/>
      </a:dk1>
      <a:lt1>
        <a:sysClr val="window" lastClr="FFFFFF"/>
      </a:lt1>
      <a:dk2>
        <a:srgbClr val="1A485D"/>
      </a:dk2>
      <a:lt2>
        <a:srgbClr val="E7E6E6"/>
      </a:lt2>
      <a:accent1>
        <a:srgbClr val="4A2D5B"/>
      </a:accent1>
      <a:accent2>
        <a:srgbClr val="1A485D"/>
      </a:accent2>
      <a:accent3>
        <a:srgbClr val="E36626"/>
      </a:accent3>
      <a:accent4>
        <a:srgbClr val="655B53"/>
      </a:accent4>
      <a:accent5>
        <a:srgbClr val="BFB9B4"/>
      </a:accent5>
      <a:accent6>
        <a:srgbClr val="CF142B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967BA26143B2274B9ED39C6256FCC0BE" ma:contentTypeVersion="13" ma:contentTypeDescription="Create a new document." ma:contentTypeScope="" ma:versionID="92ae2cb2866543d66682cd77e716affc">
  <xsd:schema xmlns:xsd="http://www.w3.org/2001/XMLSchema" xmlns:xs="http://www.w3.org/2001/XMLSchema" xmlns:p="http://schemas.microsoft.com/office/2006/metadata/properties" xmlns:ns2="dbf75ea0-7b9d-4666-9b34-f92ca412f13a" xmlns:ns3="560bac70-e799-47ae-951b-cfab8832d760" targetNamespace="http://schemas.microsoft.com/office/2006/metadata/properties" ma:root="true" ma:fieldsID="ba607bb502f75a073e4a445438e77afe" ns2:_="" ns3:_="">
    <xsd:import namespace="dbf75ea0-7b9d-4666-9b34-f92ca412f13a"/>
    <xsd:import namespace="560bac70-e799-47ae-951b-cfab8832d760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2:MediaServiceAutoTag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DateTaken" minOccurs="0"/>
                <xsd:element ref="ns2:MediaLengthInSeconds" minOccurs="0"/>
                <xsd:element ref="ns2:MediaServiceLocation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bf75ea0-7b9d-4666-9b34-f92ca412f13a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AutoTags" ma:index="12" nillable="true" ma:displayName="Tags" ma:internalName="MediaServiceAutoTags" ma:readOnly="true">
      <xsd:simpleType>
        <xsd:restriction base="dms:Text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6" nillable="true" ma:displayName="MediaServiceDateTaken" ma:hidden="true" ma:internalName="MediaServiceDateTaken" ma:readOnly="true">
      <xsd:simpleType>
        <xsd:restriction base="dms:Text"/>
      </xsd:simpleType>
    </xsd:element>
    <xsd:element name="MediaLengthInSeconds" ma:index="17" nillable="true" ma:displayName="MediaLengthInSeconds" ma:hidden="true" ma:internalName="MediaLengthInSeconds" ma:readOnly="true">
      <xsd:simpleType>
        <xsd:restriction base="dms:Unknown"/>
      </xsd:simpleType>
    </xsd:element>
    <xsd:element name="MediaServiceLocation" ma:index="18" nillable="true" ma:displayName="Location" ma:internalName="MediaServiceLocatio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60bac70-e799-47ae-951b-cfab8832d760" elementFormDefault="qualified">
    <xsd:import namespace="http://schemas.microsoft.com/office/2006/documentManagement/types"/>
    <xsd:import namespace="http://schemas.microsoft.com/office/infopath/2007/PartnerControls"/>
    <xsd:element name="SharedWithUsers" ma:index="19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0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CBD10CF7-2911-45D6-AE96-0F387F9F9666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A7ACC670-C694-482E-B83F-BC9A4010EA0C}">
  <ds:schemaRefs>
    <ds:schemaRef ds:uri="http://schemas.microsoft.com/office/infopath/2007/PartnerControls"/>
    <ds:schemaRef ds:uri="http://schemas.microsoft.com/office/2006/documentManagement/types"/>
    <ds:schemaRef ds:uri="http://purl.org/dc/elements/1.1/"/>
    <ds:schemaRef ds:uri="http://purl.org/dc/terms/"/>
    <ds:schemaRef ds:uri="dbf75ea0-7b9d-4666-9b34-f92ca412f13a"/>
    <ds:schemaRef ds:uri="560bac70-e799-47ae-951b-cfab8832d760"/>
    <ds:schemaRef ds:uri="http://purl.org/dc/dcmitype/"/>
    <ds:schemaRef ds:uri="http://schemas.microsoft.com/office/2006/metadata/properties"/>
    <ds:schemaRef ds:uri="http://schemas.openxmlformats.org/package/2006/metadata/core-properties"/>
    <ds:schemaRef ds:uri="http://www.w3.org/XML/1998/namespace"/>
  </ds:schemaRefs>
</ds:datastoreItem>
</file>

<file path=customXml/itemProps3.xml><?xml version="1.0" encoding="utf-8"?>
<ds:datastoreItem xmlns:ds="http://schemas.openxmlformats.org/officeDocument/2006/customXml" ds:itemID="{A30CCED6-293E-4FC8-966C-50FFC68255BD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dbf75ea0-7b9d-4666-9b34-f92ca412f13a"/>
    <ds:schemaRef ds:uri="560bac70-e799-47ae-951b-cfab8832d760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4435</TotalTime>
  <Words>711</Words>
  <Application>Microsoft Macintosh PowerPoint</Application>
  <PresentationFormat>Widescreen</PresentationFormat>
  <Paragraphs>60</Paragraphs>
  <Slides>6</Slides>
  <Notes>6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2" baseType="lpstr">
      <vt:lpstr>Aptos</vt:lpstr>
      <vt:lpstr>Arial</vt:lpstr>
      <vt:lpstr>Calibri</vt:lpstr>
      <vt:lpstr>Figtree</vt:lpstr>
      <vt:lpstr>Helvetica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Larry Hagen</dc:creator>
  <cp:lastModifiedBy>Jennifer Case</cp:lastModifiedBy>
  <cp:revision>67</cp:revision>
  <dcterms:created xsi:type="dcterms:W3CDTF">2021-12-27T16:01:18Z</dcterms:created>
  <dcterms:modified xsi:type="dcterms:W3CDTF">2025-05-13T18:11:04Z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0x010100967BA26143B2274B9ED39C6256FCC0BE</vt:lpwstr>
  </property>
</Properties>
</file>