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</p:sldMasterIdLst>
  <p:notesMasterIdLst>
    <p:notesMasterId r:id="rId10"/>
  </p:notesMasterIdLst>
  <p:sldIdLst>
    <p:sldId id="262" r:id="rId5"/>
    <p:sldId id="266" r:id="rId6"/>
    <p:sldId id="270" r:id="rId7"/>
    <p:sldId id="271" r:id="rId8"/>
    <p:sldId id="272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A2D5B"/>
    <a:srgbClr val="154C5C"/>
    <a:srgbClr val="BEB8B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A5C65C39-9EA1-5845-BF98-8422E7C4DCCA}" v="1" dt="2025-04-29T18:43:03.942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6520" autoAdjust="0"/>
    <p:restoredTop sz="74521"/>
  </p:normalViewPr>
  <p:slideViewPr>
    <p:cSldViewPr snapToGrid="0">
      <p:cViewPr varScale="1">
        <p:scale>
          <a:sx n="88" d="100"/>
          <a:sy n="88" d="100"/>
        </p:scale>
        <p:origin x="2504" y="19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118" d="100"/>
          <a:sy n="118" d="100"/>
        </p:scale>
        <p:origin x="3880" y="20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viewProps" Target="viewProps.xml"/><Relationship Id="rId2" Type="http://schemas.openxmlformats.org/officeDocument/2006/relationships/customXml" Target="../customXml/item2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presProps" Target="presProps.xml"/><Relationship Id="rId5" Type="http://schemas.openxmlformats.org/officeDocument/2006/relationships/slide" Target="slides/slide1.xml"/><Relationship Id="rId15" Type="http://schemas.microsoft.com/office/2015/10/relationships/revisionInfo" Target="revisionInfo.xml"/><Relationship Id="rId10" Type="http://schemas.openxmlformats.org/officeDocument/2006/relationships/notesMaster" Target="notesMasters/notesMaster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F208360-831C-1C46-A0BB-65780925A5FB}" type="datetimeFigureOut">
              <a:rPr lang="en-US" smtClean="0"/>
              <a:t>4/29/25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1463278-B00C-174E-91FA-265B9238EB0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495251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CD50DC6-8B28-7631-5CBA-2CB240323BC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D1C7642E-3C15-D4E9-B117-B35A1EC38202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05CBF024-FD48-FD8A-6B5A-40A95CF8A768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D26C47C-0DBF-FB7B-EE3A-42948E5B523C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55190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879EB44-FD67-0C01-56F1-759E2C8FD50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54A2CDAA-518A-D498-7A57-6FEA0466BDAD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25FAF5CC-6102-9AD4-8140-90C011E39F33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4B36F69-15E4-F14A-2141-89072400860E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575618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FAE16DF-4D81-6D9F-6243-3C5765954FF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978D978E-23AB-A311-BF3B-5623933F26F9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F0F0296E-F229-8B5F-6432-E5BD7C1B3264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According to Florida crash data, what percentage of teen-involved crashes in 2022 involved a distracted driver?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A. Less than 5%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B. Just under 10%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C. More than 17%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D. Approximately 30%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 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Times New Roman" panose="02020603050405020304" pitchFamily="18" charset="0"/>
              </a:rPr>
              <a:t>Answer: C – More than 17% of crashes involving a teen driver in 2022 included a distracted teen. Whether it’s checking a message or changing music, distractions can turn into danger fast.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67596AC-BF26-8A6A-8A25-90C3A956A162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9213947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43157FD-6459-A972-44E3-57BB03FB3D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1DD1538E-9761-4009-E7C9-AA0C52AE042E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E2B5D43B-671E-C5F7-E4C6-C17DABF2CAC0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Which of the following is true for a person holding a Learner’s License to drive in Florida?</a:t>
            </a:r>
          </a:p>
          <a:p>
            <a:pPr marL="342900" marR="0" lvl="0" indent="-342900">
              <a:lnSpc>
                <a:spcPct val="115000"/>
              </a:lnSpc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For the first 3 months, can only drive during daylight hours.</a:t>
            </a:r>
          </a:p>
          <a:p>
            <a:pPr marL="342900" marR="0" lvl="0" indent="-342900">
              <a:lnSpc>
                <a:spcPct val="115000"/>
              </a:lnSpc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Must always have a licensed driver 21+ in the front passenger seat. </a:t>
            </a:r>
          </a:p>
          <a:p>
            <a:pPr marL="342900" marR="0" lvl="0" indent="-342900">
              <a:lnSpc>
                <a:spcPct val="115000"/>
              </a:lnSpc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Must have learner’s license for minimum of 12 months or age 18. </a:t>
            </a:r>
          </a:p>
          <a:p>
            <a:pPr marL="342900" marR="0" lvl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All of the above.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Answer: D. All of the above.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Florida’s Graduated Driver Licensing Laws requires that for the first three months of holding a Learner's License, driving is only allowed during daylight hours. After the first three months, driving is only allowed until 10 p.m. You must always be accompanied by a licensed driver 21 or older in the front passenger seat. You must hold this learner’s license for 12 month minimum or until 18</a:t>
            </a:r>
            <a:r>
              <a:rPr lang="en-US" sz="1800" kern="100" baseline="300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th</a:t>
            </a: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 birthday, whichever comes first. And you must complete 50 hours of supervised driving, 10 of which must be at night.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9A74669-9B27-689F-801C-452856C6D6EF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672963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76F1456-6639-2351-2AE9-96E9E90A512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>
            <a:extLst>
              <a:ext uri="{FF2B5EF4-FFF2-40B4-BE49-F238E27FC236}">
                <a16:creationId xmlns:a16="http://schemas.microsoft.com/office/drawing/2014/main" id="{C33294A1-EA5E-0167-C411-D9F5E568588C}"/>
              </a:ext>
            </a:extLst>
          </p:cNvPr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>
            <a:extLst>
              <a:ext uri="{FF2B5EF4-FFF2-40B4-BE49-F238E27FC236}">
                <a16:creationId xmlns:a16="http://schemas.microsoft.com/office/drawing/2014/main" id="{7A3FB977-316E-462D-0A52-3970FF440DD1}"/>
              </a:ext>
            </a:extLst>
          </p:cNvPr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What are the allowed hours for a 16-year-old with a Florida Driver License with Restrictions to drive?</a:t>
            </a:r>
          </a:p>
          <a:p>
            <a:pPr marL="342900" marR="0" lvl="0" indent="-342900">
              <a:lnSpc>
                <a:spcPct val="115000"/>
              </a:lnSpc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5 AM to 1 AM</a:t>
            </a:r>
          </a:p>
          <a:p>
            <a:pPr marL="342900" marR="0" lvl="0" indent="-342900">
              <a:lnSpc>
                <a:spcPct val="115000"/>
              </a:lnSpc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6 AM to 11 PM</a:t>
            </a:r>
          </a:p>
          <a:p>
            <a:pPr marL="342900" marR="0" lvl="0" indent="-342900">
              <a:lnSpc>
                <a:spcPct val="115000"/>
              </a:lnSpc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7 AM to 12 AM</a:t>
            </a:r>
          </a:p>
          <a:p>
            <a:pPr marL="342900" marR="0" lvl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6 AM to 10 PM weekdays, 5 AM to 1AM weekends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Answer: B. 6 AM to 11 PM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</a:pPr>
            <a:r>
              <a:rPr lang="en-US" sz="1800" kern="100" dirty="0">
                <a:effectLst/>
                <a:latin typeface="Aptos" panose="020B00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For a 16-year-old these are the allowed hours. For a 17-year-old the hours are 5 AM to 1 AM. In both cases, an exception is granted for driving to or from work or if accompanied by a licensed driver 21 or older. 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B7F7700-FA06-E6BE-F2E4-AF2B48175C0D}"/>
              </a:ext>
            </a:extLst>
          </p:cNvPr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F1463278-B00C-174E-91FA-265B9238EB00}" type="slidenum">
              <a:rPr lang="en-US" smtClean="0"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962694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5.png"/><Relationship Id="rId5" Type="http://schemas.openxmlformats.org/officeDocument/2006/relationships/image" Target="../media/image4.svg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svg"/><Relationship Id="rId5" Type="http://schemas.openxmlformats.org/officeDocument/2006/relationships/image" Target="../media/image3.png"/><Relationship Id="rId4" Type="http://schemas.openxmlformats.org/officeDocument/2006/relationships/image" Target="../media/image2.svg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4.svg"/><Relationship Id="rId5" Type="http://schemas.openxmlformats.org/officeDocument/2006/relationships/image" Target="../media/image3.png"/><Relationship Id="rId4" Type="http://schemas.openxmlformats.org/officeDocument/2006/relationships/image" Target="../media/image2.sv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svg"/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svg"/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 Slide">
    <p:bg>
      <p:bgPr>
        <a:solidFill>
          <a:srgbClr val="4A2D5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Graphic 4">
            <a:extLst>
              <a:ext uri="{FF2B5EF4-FFF2-40B4-BE49-F238E27FC236}">
                <a16:creationId xmlns:a16="http://schemas.microsoft.com/office/drawing/2014/main" id="{C0F18C0A-5392-430E-ABF4-1545E2D4D18B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883061" y="5429228"/>
            <a:ext cx="1601312" cy="705424"/>
          </a:xfrm>
          <a:prstGeom prst="rect">
            <a:avLst/>
          </a:prstGeom>
        </p:spPr>
      </p:pic>
      <p:pic>
        <p:nvPicPr>
          <p:cNvPr id="6" name="Graphic 5">
            <a:extLst>
              <a:ext uri="{FF2B5EF4-FFF2-40B4-BE49-F238E27FC236}">
                <a16:creationId xmlns:a16="http://schemas.microsoft.com/office/drawing/2014/main" id="{C7640898-AA72-4354-9CB3-0B894E67E3E8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9666171" y="5511170"/>
            <a:ext cx="1676952" cy="623482"/>
          </a:xfrm>
          <a:prstGeom prst="rect">
            <a:avLst/>
          </a:prstGeom>
        </p:spPr>
      </p:pic>
      <p:pic>
        <p:nvPicPr>
          <p:cNvPr id="7" name="Graphic 6">
            <a:extLst>
              <a:ext uri="{FF2B5EF4-FFF2-40B4-BE49-F238E27FC236}">
                <a16:creationId xmlns:a16="http://schemas.microsoft.com/office/drawing/2014/main" id="{7D4D24BC-5CF1-4183-9CEA-8194E54102E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rcRect t="50000" r="50000"/>
          <a:stretch/>
        </p:blipFill>
        <p:spPr>
          <a:xfrm>
            <a:off x="8763000" y="0"/>
            <a:ext cx="3429000" cy="3429000"/>
          </a:xfrm>
          <a:prstGeom prst="rect">
            <a:avLst/>
          </a:prstGeom>
        </p:spPr>
      </p:pic>
      <p:sp>
        <p:nvSpPr>
          <p:cNvPr id="8" name="Title 12">
            <a:extLst>
              <a:ext uri="{FF2B5EF4-FFF2-40B4-BE49-F238E27FC236}">
                <a16:creationId xmlns:a16="http://schemas.microsoft.com/office/drawing/2014/main" id="{0842B067-C92F-4834-940D-5097BEAE4DDF}"/>
              </a:ext>
            </a:extLst>
          </p:cNvPr>
          <p:cNvSpPr txBox="1">
            <a:spLocks/>
          </p:cNvSpPr>
          <p:nvPr userDrawn="1"/>
        </p:nvSpPr>
        <p:spPr>
          <a:xfrm>
            <a:off x="762000" y="1680794"/>
            <a:ext cx="6329464" cy="1916349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pPr>
              <a:lnSpc>
                <a:spcPts val="7200"/>
              </a:lnSpc>
            </a:pPr>
            <a:r>
              <a:rPr lang="en-US" sz="6000" dirty="0">
                <a:solidFill>
                  <a:schemeClr val="bg1"/>
                </a:solidFill>
              </a:rPr>
              <a:t>Click to edit Master title style</a:t>
            </a:r>
          </a:p>
        </p:txBody>
      </p:sp>
      <p:sp>
        <p:nvSpPr>
          <p:cNvPr id="9" name="Text Placeholder 2">
            <a:extLst>
              <a:ext uri="{FF2B5EF4-FFF2-40B4-BE49-F238E27FC236}">
                <a16:creationId xmlns:a16="http://schemas.microsoft.com/office/drawing/2014/main" id="{1556836C-93B7-4ACA-92D1-538D1B63891B}"/>
              </a:ext>
            </a:extLst>
          </p:cNvPr>
          <p:cNvSpPr txBox="1">
            <a:spLocks/>
          </p:cNvSpPr>
          <p:nvPr userDrawn="1"/>
        </p:nvSpPr>
        <p:spPr>
          <a:xfrm>
            <a:off x="762000" y="3805821"/>
            <a:ext cx="5909418" cy="595263"/>
          </a:xfrm>
          <a:prstGeom prst="rect">
            <a:avLst/>
          </a:prstGeom>
        </p:spPr>
        <p:txBody>
          <a:bodyPr/>
          <a:lstStyle>
            <a:lvl1pPr marL="0" indent="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None/>
              <a:defRPr sz="16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b="1" dirty="0">
                <a:solidFill>
                  <a:srgbClr val="BEB8B4"/>
                </a:solidFill>
              </a:rPr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61264368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ody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C5CF559E-0959-4552-BC32-4FC730FE3072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838200" y="1606550"/>
            <a:ext cx="10515600" cy="4124399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E6E3354-B646-4562-8A0B-46A31844BB1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flipV="1">
            <a:off x="0" y="1030750"/>
            <a:ext cx="12192001" cy="125983"/>
          </a:xfrm>
          <a:prstGeom prst="rect">
            <a:avLst/>
          </a:prstGeom>
        </p:spPr>
      </p:pic>
      <p:sp>
        <p:nvSpPr>
          <p:cNvPr id="10" name="Title 12">
            <a:extLst>
              <a:ext uri="{FF2B5EF4-FFF2-40B4-BE49-F238E27FC236}">
                <a16:creationId xmlns:a16="http://schemas.microsoft.com/office/drawing/2014/main" id="{1E1B5F76-4252-4CCC-83C8-C2B6BCFC36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365126"/>
            <a:ext cx="10591800" cy="536798"/>
          </a:xfrm>
        </p:spPr>
        <p:txBody>
          <a:bodyPr/>
          <a:lstStyle>
            <a:lvl1pPr>
              <a:defRPr b="1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72199784-DBE6-4E30-B781-D1E28AF354ED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9890"/>
          <a:stretch/>
        </p:blipFill>
        <p:spPr>
          <a:xfrm flipV="1">
            <a:off x="-1" y="6222630"/>
            <a:ext cx="12192001" cy="635368"/>
          </a:xfrm>
          <a:prstGeom prst="rect">
            <a:avLst/>
          </a:prstGeom>
        </p:spPr>
      </p:pic>
      <p:pic>
        <p:nvPicPr>
          <p:cNvPr id="14" name="Graphic 13">
            <a:extLst>
              <a:ext uri="{FF2B5EF4-FFF2-40B4-BE49-F238E27FC236}">
                <a16:creationId xmlns:a16="http://schemas.microsoft.com/office/drawing/2014/main" id="{51E26AD1-D14D-47E1-92C5-CC4775127007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762000" y="6309267"/>
            <a:ext cx="1012951" cy="446234"/>
          </a:xfrm>
          <a:prstGeom prst="rect">
            <a:avLst/>
          </a:prstGeom>
        </p:spPr>
      </p:pic>
      <p:pic>
        <p:nvPicPr>
          <p:cNvPr id="15" name="Graphic 14">
            <a:extLst>
              <a:ext uri="{FF2B5EF4-FFF2-40B4-BE49-F238E27FC236}">
                <a16:creationId xmlns:a16="http://schemas.microsoft.com/office/drawing/2014/main" id="{412954BA-DBAD-49B0-AE66-1A2752DC180F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356113" y="6319900"/>
            <a:ext cx="1110642" cy="4129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53878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eeting 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C5CF559E-0959-4552-BC32-4FC730FE3072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838200" y="1606550"/>
            <a:ext cx="5067300" cy="4001625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E6E3354-B646-4562-8A0B-46A31844BB14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 flipV="1">
            <a:off x="0" y="1030750"/>
            <a:ext cx="12192001" cy="125983"/>
          </a:xfrm>
          <a:prstGeom prst="rect">
            <a:avLst/>
          </a:prstGeom>
        </p:spPr>
      </p:pic>
      <p:sp>
        <p:nvSpPr>
          <p:cNvPr id="10" name="Title 12">
            <a:extLst>
              <a:ext uri="{FF2B5EF4-FFF2-40B4-BE49-F238E27FC236}">
                <a16:creationId xmlns:a16="http://schemas.microsoft.com/office/drawing/2014/main" id="{F7AEDD33-9C07-400D-8415-186123D9EF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62000" y="365126"/>
            <a:ext cx="10591800" cy="536798"/>
          </a:xfrm>
        </p:spPr>
        <p:txBody>
          <a:bodyPr/>
          <a:lstStyle>
            <a:lvl1pPr>
              <a:defRPr b="1"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364DF813-5737-4FAD-B054-E9FFA7A7B06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b="9890"/>
          <a:stretch/>
        </p:blipFill>
        <p:spPr>
          <a:xfrm flipV="1">
            <a:off x="-1" y="6222630"/>
            <a:ext cx="12192001" cy="635368"/>
          </a:xfrm>
          <a:prstGeom prst="rect">
            <a:avLst/>
          </a:prstGeom>
        </p:spPr>
      </p:pic>
      <p:pic>
        <p:nvPicPr>
          <p:cNvPr id="16" name="Graphic 15">
            <a:extLst>
              <a:ext uri="{FF2B5EF4-FFF2-40B4-BE49-F238E27FC236}">
                <a16:creationId xmlns:a16="http://schemas.microsoft.com/office/drawing/2014/main" id="{DAA9D51B-95A0-4DB5-ABEC-4183B7205323}"/>
              </a:ext>
            </a:extLst>
          </p:cNvPr>
          <p:cNvPicPr>
            <a:picLocks noChangeAspect="1"/>
          </p:cNvPicPr>
          <p:nvPr userDrawn="1"/>
        </p:nvPicPr>
        <p:blipFill>
          <a:blip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762000" y="6309267"/>
            <a:ext cx="1012951" cy="446234"/>
          </a:xfrm>
          <a:prstGeom prst="rect">
            <a:avLst/>
          </a:prstGeom>
        </p:spPr>
      </p:pic>
      <p:pic>
        <p:nvPicPr>
          <p:cNvPr id="17" name="Graphic 16">
            <a:extLst>
              <a:ext uri="{FF2B5EF4-FFF2-40B4-BE49-F238E27FC236}">
                <a16:creationId xmlns:a16="http://schemas.microsoft.com/office/drawing/2014/main" id="{8FE2FF05-2F44-463D-9B8D-57CBF36D85FE}"/>
              </a:ext>
            </a:extLst>
          </p:cNvPr>
          <p:cNvPicPr>
            <a:picLocks noChangeAspect="1"/>
          </p:cNvPicPr>
          <p:nvPr userDrawn="1"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10356113" y="6319900"/>
            <a:ext cx="1110642" cy="412931"/>
          </a:xfrm>
          <a:prstGeom prst="rect">
            <a:avLst/>
          </a:prstGeom>
        </p:spPr>
      </p:pic>
      <p:sp>
        <p:nvSpPr>
          <p:cNvPr id="11" name="Content Placeholder 2">
            <a:extLst>
              <a:ext uri="{FF2B5EF4-FFF2-40B4-BE49-F238E27FC236}">
                <a16:creationId xmlns:a16="http://schemas.microsoft.com/office/drawing/2014/main" id="{D002F016-9FA2-4057-A2A3-DBE89AB74E5A}"/>
              </a:ext>
            </a:extLst>
          </p:cNvPr>
          <p:cNvSpPr>
            <a:spLocks noGrp="1"/>
          </p:cNvSpPr>
          <p:nvPr>
            <p:ph idx="14"/>
          </p:nvPr>
        </p:nvSpPr>
        <p:spPr>
          <a:xfrm>
            <a:off x="6286501" y="1606550"/>
            <a:ext cx="5067300" cy="4001625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79676623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Section Divider">
    <p:bg>
      <p:bgPr>
        <a:solidFill>
          <a:srgbClr val="154C5C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>
            <a:extLst>
              <a:ext uri="{FF2B5EF4-FFF2-40B4-BE49-F238E27FC236}">
                <a16:creationId xmlns:a16="http://schemas.microsoft.com/office/drawing/2014/main" id="{C1C700FF-5F8C-4B9A-950A-A6691D1123F7}"/>
              </a:ext>
            </a:extLst>
          </p:cNvPr>
          <p:cNvSpPr/>
          <p:nvPr userDrawn="1"/>
        </p:nvSpPr>
        <p:spPr>
          <a:xfrm>
            <a:off x="-1" y="0"/>
            <a:ext cx="12192001" cy="6858000"/>
          </a:xfrm>
          <a:prstGeom prst="rect">
            <a:avLst/>
          </a:prstGeom>
          <a:solidFill>
            <a:srgbClr val="154C5C">
              <a:alpha val="5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6" name="Graphic 5">
            <a:extLst>
              <a:ext uri="{FF2B5EF4-FFF2-40B4-BE49-F238E27FC236}">
                <a16:creationId xmlns:a16="http://schemas.microsoft.com/office/drawing/2014/main" id="{7AAB81FF-4F7D-457E-96FF-5B051FD284D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l="20115" t="10426" b="10424"/>
          <a:stretch/>
        </p:blipFill>
        <p:spPr>
          <a:xfrm>
            <a:off x="-1" y="0"/>
            <a:ext cx="6921795" cy="6858000"/>
          </a:xfrm>
          <a:prstGeom prst="rect">
            <a:avLst/>
          </a:prstGeom>
        </p:spPr>
      </p:pic>
      <p:sp>
        <p:nvSpPr>
          <p:cNvPr id="7" name="Title 12">
            <a:extLst>
              <a:ext uri="{FF2B5EF4-FFF2-40B4-BE49-F238E27FC236}">
                <a16:creationId xmlns:a16="http://schemas.microsoft.com/office/drawing/2014/main" id="{0F5F6273-4EE4-4BE7-B37B-7C77A4D2BB61}"/>
              </a:ext>
            </a:extLst>
          </p:cNvPr>
          <p:cNvSpPr txBox="1">
            <a:spLocks/>
          </p:cNvSpPr>
          <p:nvPr userDrawn="1"/>
        </p:nvSpPr>
        <p:spPr>
          <a:xfrm>
            <a:off x="908256" y="2470824"/>
            <a:ext cx="3362406" cy="1916349"/>
          </a:xfrm>
          <a:prstGeom prst="rect">
            <a:avLst/>
          </a:prstGeom>
        </p:spPr>
        <p:txBody>
          <a:bodyPr anchor="b"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tx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4000" dirty="0">
                <a:solidFill>
                  <a:schemeClr val="bg1"/>
                </a:solidFill>
              </a:rPr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100925801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ection Divider">
    <p:bg>
      <p:bgPr>
        <a:solidFill>
          <a:srgbClr val="4A2D5B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1">
            <a:extLst>
              <a:ext uri="{FF2B5EF4-FFF2-40B4-BE49-F238E27FC236}">
                <a16:creationId xmlns:a16="http://schemas.microsoft.com/office/drawing/2014/main" id="{00C1B1AC-064A-412D-9AA5-1CF6C1383C7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438275"/>
            <a:ext cx="9144000" cy="5972050"/>
          </a:xfrm>
        </p:spPr>
        <p:txBody>
          <a:bodyPr>
            <a:normAutofit/>
          </a:bodyPr>
          <a:lstStyle>
            <a:lvl1pPr algn="ctr">
              <a:defRPr sz="7200" b="1"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Thank You!</a:t>
            </a:r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18B1E9E0-013A-485D-A406-36378D0A58A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t="50000" r="50000"/>
          <a:stretch/>
        </p:blipFill>
        <p:spPr>
          <a:xfrm rot="16200000">
            <a:off x="0" y="0"/>
            <a:ext cx="3429000" cy="3429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667758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4/29/25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638898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4/29/25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152452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4/29/25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309203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4/29/25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31723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openxmlformats.org/officeDocument/2006/relationships/theme" Target="../theme/theme1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46CE7D5-CF57-46EF-B807-FDD0502418D4}" type="datetimeFigureOut">
              <a:rPr lang="en-US" smtClean="0"/>
              <a:t>4/29/25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30EA680-D336-4FF7-8B7A-9848BB0A1C3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6095407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8" r:id="rId1"/>
    <p:sldLayoutId id="2147483661" r:id="rId2"/>
    <p:sldLayoutId id="2147483671" r:id="rId3"/>
    <p:sldLayoutId id="2147483669" r:id="rId4"/>
    <p:sldLayoutId id="2147483672" r:id="rId5"/>
    <p:sldLayoutId id="2147483667" r:id="rId6"/>
    <p:sldLayoutId id="2147483663" r:id="rId7"/>
    <p:sldLayoutId id="2147483664" r:id="rId8"/>
    <p:sldLayoutId id="2147483665" r:id="rId9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Arial" panose="020B0604020202020204" pitchFamily="34" charset="0"/>
          <a:ea typeface="+mj-ea"/>
          <a:cs typeface="Arial" panose="020B0604020202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025FB28-3319-8D25-5C0F-2424E5CEDE18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CCE8BB27-BD69-C5ED-4831-922997F15ABE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</p:spTree>
    <p:extLst>
      <p:ext uri="{BB962C8B-B14F-4D97-AF65-F5344CB8AC3E}">
        <p14:creationId xmlns:p14="http://schemas.microsoft.com/office/powerpoint/2010/main" val="367952917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C32DCE1-E96B-5EA6-E3D9-71215AB89C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3F95ED0A-4552-EBE2-0E46-5DFDB9998ED0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</p:spTree>
    <p:extLst>
      <p:ext uri="{BB962C8B-B14F-4D97-AF65-F5344CB8AC3E}">
        <p14:creationId xmlns:p14="http://schemas.microsoft.com/office/powerpoint/2010/main" val="278977296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6E4997E-CD98-3BC0-531E-C1FD1C856F8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9A157B6B-D6FA-EA0A-2E17-C809402EF010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5FF3A318-AF4C-B87B-A14A-B786624696A7}"/>
              </a:ext>
            </a:extLst>
          </p:cNvPr>
          <p:cNvSpPr txBox="1"/>
          <p:nvPr/>
        </p:nvSpPr>
        <p:spPr>
          <a:xfrm>
            <a:off x="292297" y="961153"/>
            <a:ext cx="5905303" cy="22843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>
              <a:lnSpc>
                <a:spcPct val="115000"/>
              </a:lnSpc>
              <a:spcAft>
                <a:spcPts val="800"/>
              </a:spcAft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According to Florida crash data, what percentage of teen-involved crashes in 2022 involved a distracted driver?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A. Less than 5%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B. Just under 10%</a:t>
            </a:r>
          </a:p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C. More than 17%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C57299A7-DC29-679E-8D32-D71A6E503AE8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7223" y="163780"/>
            <a:ext cx="2634257" cy="85844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97A7464A-9D7A-7C52-7A7E-CEB3DD1293E6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27223" y="4251667"/>
            <a:ext cx="2528891" cy="8584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702DFB5D-7CDE-0D7A-2B4E-53BDCD1F6CBB}"/>
              </a:ext>
            </a:extLst>
          </p:cNvPr>
          <p:cNvSpPr txBox="1"/>
          <p:nvPr/>
        </p:nvSpPr>
        <p:spPr>
          <a:xfrm>
            <a:off x="292297" y="5025792"/>
            <a:ext cx="5789189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lphaUcPeriod" startAt="3"/>
            </a:pP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More than 17% of crashes involving a teen driver in 2022 included a distracted teen. Whether it’s checking a message or changing music, distractions can turn into danger fast. </a:t>
            </a:r>
          </a:p>
        </p:txBody>
      </p: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6D1C4AA4-E034-FCFC-291A-8C47D206860B}"/>
              </a:ext>
            </a:extLst>
          </p:cNvPr>
          <p:cNvSpPr/>
          <p:nvPr/>
        </p:nvSpPr>
        <p:spPr>
          <a:xfrm>
            <a:off x="127223" y="2815770"/>
            <a:ext cx="2862720" cy="464459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77786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5598006-264C-8D1D-1C0B-85BE670C027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6ECE13CB-2661-7EE8-901D-FB670CE9B38E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16326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C7960D86-6609-CF7D-008A-E93C9755D3B6}"/>
              </a:ext>
            </a:extLst>
          </p:cNvPr>
          <p:cNvSpPr txBox="1"/>
          <p:nvPr/>
        </p:nvSpPr>
        <p:spPr>
          <a:xfrm>
            <a:off x="292297" y="961153"/>
            <a:ext cx="5905303" cy="33514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>
              <a:lnSpc>
                <a:spcPct val="115000"/>
              </a:lnSpc>
              <a:spcAft>
                <a:spcPts val="800"/>
              </a:spcAft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Which of the following is true for a person holding a Learner’s License to drive in Florida?</a:t>
            </a:r>
          </a:p>
          <a:p>
            <a:pPr marL="342900" marR="0" lvl="0" indent="-342900">
              <a:lnSpc>
                <a:spcPct val="115000"/>
              </a:lnSpc>
              <a:spcAft>
                <a:spcPts val="6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For the first 3 months, can only drive during daylight hours.</a:t>
            </a:r>
          </a:p>
          <a:p>
            <a:pPr marL="342900" marR="0" lvl="0" indent="-342900">
              <a:lnSpc>
                <a:spcPct val="115000"/>
              </a:lnSpc>
              <a:spcAft>
                <a:spcPts val="6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Must always have a licensed driver 21+ in the front passenger seat. </a:t>
            </a:r>
          </a:p>
          <a:p>
            <a:pPr marL="342900" marR="0" lvl="0" indent="-342900">
              <a:lnSpc>
                <a:spcPct val="115000"/>
              </a:lnSpc>
              <a:spcAft>
                <a:spcPts val="6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Must have learner’s license for minimum of 12 months or age 18. </a:t>
            </a:r>
          </a:p>
          <a:p>
            <a:pPr>
              <a:lnSpc>
                <a:spcPct val="115000"/>
              </a:lnSpc>
              <a:spcAft>
                <a:spcPts val="600"/>
              </a:spcAft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D. All of the above.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AA53CDCD-5E23-CE7D-FABC-147D4C86B64D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7223" y="163780"/>
            <a:ext cx="2634257" cy="85844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68C4E9B4-8729-23BE-9DC4-B99BC1E94C6E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27223" y="4208125"/>
            <a:ext cx="2528891" cy="8584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AB81DF5A-8843-E6DE-BD29-E05D2D5AE648}"/>
              </a:ext>
            </a:extLst>
          </p:cNvPr>
          <p:cNvSpPr txBox="1"/>
          <p:nvPr/>
        </p:nvSpPr>
        <p:spPr>
          <a:xfrm>
            <a:off x="127223" y="4982250"/>
            <a:ext cx="6070377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28600" indent="-228600">
              <a:buFont typeface="+mj-lt"/>
              <a:buAutoNum type="alphaUcPeriod" startAt="4"/>
            </a:pPr>
            <a:r>
              <a:rPr lang="en-US" sz="1350" b="1" dirty="0">
                <a:latin typeface="Arial" panose="020B0604020202020204" pitchFamily="34" charset="0"/>
                <a:cs typeface="Arial" panose="020B0604020202020204" pitchFamily="34" charset="0"/>
              </a:rPr>
              <a:t>All of the above. Florida’s Graduated Driver Licensing Laws requires that for the first three months of holding a Learner's License, driving is only allowed during daylight hours. After the first three months, driving is only allowed until 10 p.m. You must always be accompanied by a licensed driver 21 or older in the front passenger seat. You must hold this learner’s license for 12 month minimum or until 18</a:t>
            </a:r>
            <a:r>
              <a:rPr lang="en-US" sz="1350" b="1" baseline="30000" dirty="0">
                <a:latin typeface="Arial" panose="020B0604020202020204" pitchFamily="34" charset="0"/>
                <a:cs typeface="Arial" panose="020B0604020202020204" pitchFamily="34" charset="0"/>
              </a:rPr>
              <a:t>th</a:t>
            </a:r>
            <a:r>
              <a:rPr lang="en-US" sz="1350" b="1" dirty="0">
                <a:latin typeface="Arial" panose="020B0604020202020204" pitchFamily="34" charset="0"/>
                <a:cs typeface="Arial" panose="020B0604020202020204" pitchFamily="34" charset="0"/>
              </a:rPr>
              <a:t> birthday, whichever comes first. And you must complete 50 hours of supervised driving, 10 of which must be at night. </a:t>
            </a:r>
          </a:p>
        </p:txBody>
      </p: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6B7200C9-C3AA-284D-2834-774AF9D1B0B9}"/>
              </a:ext>
            </a:extLst>
          </p:cNvPr>
          <p:cNvSpPr/>
          <p:nvPr/>
        </p:nvSpPr>
        <p:spPr>
          <a:xfrm>
            <a:off x="127223" y="3812745"/>
            <a:ext cx="2862720" cy="464459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1680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68E4D73-436E-8F19-A498-BFD3996D0CD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Content Placeholder 6">
            <a:extLst>
              <a:ext uri="{FF2B5EF4-FFF2-40B4-BE49-F238E27FC236}">
                <a16:creationId xmlns:a16="http://schemas.microsoft.com/office/drawing/2014/main" id="{AB99D92E-47CC-E943-8E0F-61F6297D165F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-9854" y="-12701"/>
            <a:ext cx="12201854" cy="6870701"/>
          </a:xfr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5CCFC10-427D-A45A-8A7D-FA3A42D1791C}"/>
              </a:ext>
            </a:extLst>
          </p:cNvPr>
          <p:cNvSpPr txBox="1"/>
          <p:nvPr/>
        </p:nvSpPr>
        <p:spPr>
          <a:xfrm>
            <a:off x="292297" y="961153"/>
            <a:ext cx="5905303" cy="27054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>
              <a:lnSpc>
                <a:spcPct val="115000"/>
              </a:lnSpc>
              <a:spcAft>
                <a:spcPts val="800"/>
              </a:spcAft>
              <a:buNone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What are the allowed hours for an unaccompanied </a:t>
            </a:r>
            <a:b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</a:b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16-year-old with a Florida Driver License with Restrictions to drive?</a:t>
            </a:r>
          </a:p>
          <a:p>
            <a:pPr marL="342900" marR="0" lvl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5 AM to 1 AM</a:t>
            </a:r>
          </a:p>
          <a:p>
            <a:pPr marL="342900" marR="0" lvl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6 AM to 11 PM</a:t>
            </a:r>
          </a:p>
          <a:p>
            <a:pPr marL="342900" marR="0" lvl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7 AM to 12 AM</a:t>
            </a:r>
          </a:p>
          <a:p>
            <a:pPr marL="342900" marR="0" lvl="0" indent="-342900">
              <a:lnSpc>
                <a:spcPct val="115000"/>
              </a:lnSpc>
              <a:spcAft>
                <a:spcPts val="800"/>
              </a:spcAft>
              <a:buFont typeface="+mj-lt"/>
              <a:buAutoNum type="alphaUcPeriod"/>
            </a:pPr>
            <a:r>
              <a:rPr lang="en-US" sz="1800" kern="100" dirty="0">
                <a:effectLst/>
                <a:latin typeface="Arial" panose="020B0604020202020204" pitchFamily="34" charset="0"/>
                <a:ea typeface="Aptos" panose="020B0004020202020204" pitchFamily="34" charset="0"/>
                <a:cs typeface="Arial" panose="020B0604020202020204" pitchFamily="34" charset="0"/>
              </a:rPr>
              <a:t>6 AM to 10 PM weekdays, 5 AM to 1AM weekends</a:t>
            </a:r>
          </a:p>
        </p:txBody>
      </p:sp>
      <p:pic>
        <p:nvPicPr>
          <p:cNvPr id="4" name="Picture 3" descr="A black background with orange letters&#10;&#10;AI-generated content may be incorrect.">
            <a:extLst>
              <a:ext uri="{FF2B5EF4-FFF2-40B4-BE49-F238E27FC236}">
                <a16:creationId xmlns:a16="http://schemas.microsoft.com/office/drawing/2014/main" id="{308C8C6F-04B0-6053-A0D2-CEE999D4CF75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27223" y="163780"/>
            <a:ext cx="2634257" cy="858448"/>
          </a:xfrm>
          <a:prstGeom prst="rect">
            <a:avLst/>
          </a:prstGeom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B66B0DCE-7401-27D4-CBBA-58DA0EB28659}"/>
              </a:ext>
            </a:extLst>
          </p:cNvPr>
          <p:cNvPicPr>
            <a:picLocks noChangeAspect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27223" y="4251667"/>
            <a:ext cx="2528891" cy="85844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9ABCFD5F-CA56-D4B1-A466-7CA57BE759F2}"/>
              </a:ext>
            </a:extLst>
          </p:cNvPr>
          <p:cNvSpPr txBox="1"/>
          <p:nvPr/>
        </p:nvSpPr>
        <p:spPr>
          <a:xfrm>
            <a:off x="292297" y="5025792"/>
            <a:ext cx="5789189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+mj-lt"/>
              <a:buAutoNum type="alphaUcPeriod" startAt="2"/>
            </a:pP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6 AM to 11 PM. For a 16-year-old these are the allowed hours. For a 17-year-old the hours are </a:t>
            </a:r>
            <a:b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US" b="1" dirty="0">
                <a:latin typeface="Arial" panose="020B0604020202020204" pitchFamily="34" charset="0"/>
                <a:cs typeface="Arial" panose="020B0604020202020204" pitchFamily="34" charset="0"/>
              </a:rPr>
              <a:t>5 AM to 1 AM. In both cases, an exception is granted for driving to or from work or if accompanied by a licensed driver 21 or older.  </a:t>
            </a:r>
          </a:p>
        </p:txBody>
      </p:sp>
      <p:sp>
        <p:nvSpPr>
          <p:cNvPr id="6" name="Flowchart: Terminator 5">
            <a:extLst>
              <a:ext uri="{FF2B5EF4-FFF2-40B4-BE49-F238E27FC236}">
                <a16:creationId xmlns:a16="http://schemas.microsoft.com/office/drawing/2014/main" id="{C0355E3F-60DD-91E1-4C81-88A384D60137}"/>
              </a:ext>
            </a:extLst>
          </p:cNvPr>
          <p:cNvSpPr/>
          <p:nvPr/>
        </p:nvSpPr>
        <p:spPr>
          <a:xfrm>
            <a:off x="127223" y="2381813"/>
            <a:ext cx="2862720" cy="464459"/>
          </a:xfrm>
          <a:custGeom>
            <a:avLst/>
            <a:gdLst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54 h 21708"/>
              <a:gd name="connsiteX1" fmla="*/ 18125 w 21600"/>
              <a:gd name="connsiteY1" fmla="*/ 54 h 21708"/>
              <a:gd name="connsiteX2" fmla="*/ 21600 w 21600"/>
              <a:gd name="connsiteY2" fmla="*/ 10854 h 21708"/>
              <a:gd name="connsiteX3" fmla="*/ 18125 w 21600"/>
              <a:gd name="connsiteY3" fmla="*/ 21654 h 21708"/>
              <a:gd name="connsiteX4" fmla="*/ 3475 w 21600"/>
              <a:gd name="connsiteY4" fmla="*/ 21654 h 21708"/>
              <a:gd name="connsiteX5" fmla="*/ 0 w 21600"/>
              <a:gd name="connsiteY5" fmla="*/ 10854 h 21708"/>
              <a:gd name="connsiteX6" fmla="*/ 3475 w 21600"/>
              <a:gd name="connsiteY6" fmla="*/ 54 h 21708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  <a:gd name="connsiteX0" fmla="*/ 3475 w 21600"/>
              <a:gd name="connsiteY0" fmla="*/ 0 h 21600"/>
              <a:gd name="connsiteX1" fmla="*/ 18125 w 21600"/>
              <a:gd name="connsiteY1" fmla="*/ 0 h 21600"/>
              <a:gd name="connsiteX2" fmla="*/ 21600 w 21600"/>
              <a:gd name="connsiteY2" fmla="*/ 10800 h 21600"/>
              <a:gd name="connsiteX3" fmla="*/ 18125 w 21600"/>
              <a:gd name="connsiteY3" fmla="*/ 21600 h 21600"/>
              <a:gd name="connsiteX4" fmla="*/ 3475 w 21600"/>
              <a:gd name="connsiteY4" fmla="*/ 21600 h 21600"/>
              <a:gd name="connsiteX5" fmla="*/ 0 w 21600"/>
              <a:gd name="connsiteY5" fmla="*/ 10800 h 21600"/>
              <a:gd name="connsiteX6" fmla="*/ 3475 w 21600"/>
              <a:gd name="connsiteY6" fmla="*/ 0 h 2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21600" h="21600">
                <a:moveTo>
                  <a:pt x="3475" y="0"/>
                </a:moveTo>
                <a:lnTo>
                  <a:pt x="18125" y="0"/>
                </a:lnTo>
                <a:cubicBezTo>
                  <a:pt x="20044" y="0"/>
                  <a:pt x="21600" y="634"/>
                  <a:pt x="21600" y="10800"/>
                </a:cubicBezTo>
                <a:cubicBezTo>
                  <a:pt x="21600" y="20966"/>
                  <a:pt x="20044" y="21600"/>
                  <a:pt x="18125" y="21600"/>
                </a:cubicBezTo>
                <a:lnTo>
                  <a:pt x="3475" y="21600"/>
                </a:lnTo>
                <a:cubicBezTo>
                  <a:pt x="1556" y="21600"/>
                  <a:pt x="0" y="21492"/>
                  <a:pt x="0" y="10800"/>
                </a:cubicBezTo>
                <a:cubicBezTo>
                  <a:pt x="0" y="108"/>
                  <a:pt x="1556" y="0"/>
                  <a:pt x="3475" y="0"/>
                </a:cubicBezTo>
                <a:close/>
              </a:path>
            </a:pathLst>
          </a:custGeom>
          <a:noFill/>
          <a:ln w="28575">
            <a:solidFill>
              <a:srgbClr val="E26726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45460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35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 animBg="1"/>
    </p:bldLst>
  </p:timing>
</p:sld>
</file>

<file path=ppt/theme/theme1.xml><?xml version="1.0" encoding="utf-8"?>
<a:theme xmlns:a="http://schemas.openxmlformats.org/drawingml/2006/main" name="office theme">
  <a:themeElements>
    <a:clrScheme name="Target Zero">
      <a:dk1>
        <a:srgbClr val="171616"/>
      </a:dk1>
      <a:lt1>
        <a:sysClr val="window" lastClr="FFFFFF"/>
      </a:lt1>
      <a:dk2>
        <a:srgbClr val="1A485D"/>
      </a:dk2>
      <a:lt2>
        <a:srgbClr val="E7E6E6"/>
      </a:lt2>
      <a:accent1>
        <a:srgbClr val="4A2D5B"/>
      </a:accent1>
      <a:accent2>
        <a:srgbClr val="1A485D"/>
      </a:accent2>
      <a:accent3>
        <a:srgbClr val="E36626"/>
      </a:accent3>
      <a:accent4>
        <a:srgbClr val="655B53"/>
      </a:accent4>
      <a:accent5>
        <a:srgbClr val="BFB9B4"/>
      </a:accent5>
      <a:accent6>
        <a:srgbClr val="CF142B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967BA26143B2274B9ED39C6256FCC0BE" ma:contentTypeVersion="13" ma:contentTypeDescription="Create a new document." ma:contentTypeScope="" ma:versionID="92ae2cb2866543d66682cd77e716affc">
  <xsd:schema xmlns:xsd="http://www.w3.org/2001/XMLSchema" xmlns:xs="http://www.w3.org/2001/XMLSchema" xmlns:p="http://schemas.microsoft.com/office/2006/metadata/properties" xmlns:ns2="dbf75ea0-7b9d-4666-9b34-f92ca412f13a" xmlns:ns3="560bac70-e799-47ae-951b-cfab8832d760" targetNamespace="http://schemas.microsoft.com/office/2006/metadata/properties" ma:root="true" ma:fieldsID="ba607bb502f75a073e4a445438e77afe" ns2:_="" ns3:_="">
    <xsd:import namespace="dbf75ea0-7b9d-4666-9b34-f92ca412f13a"/>
    <xsd:import namespace="560bac70-e799-47ae-951b-cfab8832d760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2:MediaLengthInSeconds" minOccurs="0"/>
                <xsd:element ref="ns2:MediaServiceLocation" minOccurs="0"/>
                <xsd:element ref="ns3:SharedWithUsers" minOccurs="0"/>
                <xsd:element ref="ns3:SharedWithDetail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bf75ea0-7b9d-4666-9b34-f92ca412f13a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LengthInSeconds" ma:index="17" nillable="true" ma:displayName="MediaLengthInSeconds" ma:hidden="true" ma:internalName="MediaLengthInSeconds" ma:readOnly="true">
      <xsd:simpleType>
        <xsd:restriction base="dms:Unknown"/>
      </xsd:simpleType>
    </xsd:element>
    <xsd:element name="MediaServiceLocation" ma:index="18" nillable="true" ma:displayName="Location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60bac70-e799-47ae-951b-cfab8832d760" elementFormDefault="qualified">
    <xsd:import namespace="http://schemas.microsoft.com/office/2006/documentManagement/types"/>
    <xsd:import namespace="http://schemas.microsoft.com/office/infopath/2007/PartnerControls"/>
    <xsd:element name="SharedWithUsers" ma:index="19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20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A7ACC670-C694-482E-B83F-BC9A4010EA0C}">
  <ds:schemaRefs>
    <ds:schemaRef ds:uri="http://www.w3.org/XML/1998/namespace"/>
    <ds:schemaRef ds:uri="560bac70-e799-47ae-951b-cfab8832d760"/>
    <ds:schemaRef ds:uri="http://schemas.microsoft.com/office/2006/documentManagement/types"/>
    <ds:schemaRef ds:uri="http://purl.org/dc/dcmitype/"/>
    <ds:schemaRef ds:uri="http://purl.org/dc/elements/1.1/"/>
    <ds:schemaRef ds:uri="http://schemas.microsoft.com/office/2006/metadata/properties"/>
    <ds:schemaRef ds:uri="dbf75ea0-7b9d-4666-9b34-f92ca412f13a"/>
    <ds:schemaRef ds:uri="http://schemas.microsoft.com/office/infopath/2007/PartnerControls"/>
    <ds:schemaRef ds:uri="http://schemas.openxmlformats.org/package/2006/metadata/core-properties"/>
    <ds:schemaRef ds:uri="http://purl.org/dc/terms/"/>
  </ds:schemaRefs>
</ds:datastoreItem>
</file>

<file path=customXml/itemProps2.xml><?xml version="1.0" encoding="utf-8"?>
<ds:datastoreItem xmlns:ds="http://schemas.openxmlformats.org/officeDocument/2006/customXml" ds:itemID="{CBD10CF7-2911-45D6-AE96-0F387F9F9666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A30CCED6-293E-4FC8-966C-50FFC68255BD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dbf75ea0-7b9d-4666-9b34-f92ca412f13a"/>
    <ds:schemaRef ds:uri="560bac70-e799-47ae-951b-cfab8832d760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4388</TotalTime>
  <Words>689</Words>
  <Application>Microsoft Macintosh PowerPoint</Application>
  <PresentationFormat>Widescreen</PresentationFormat>
  <Paragraphs>43</Paragraphs>
  <Slides>5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Aptos</vt:lpstr>
      <vt:lpstr>Arial</vt:lpstr>
      <vt:lpstr>Calibri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Larry Hagen</dc:creator>
  <cp:lastModifiedBy>Jennifer Case</cp:lastModifiedBy>
  <cp:revision>58</cp:revision>
  <dcterms:created xsi:type="dcterms:W3CDTF">2021-12-27T16:01:18Z</dcterms:created>
  <dcterms:modified xsi:type="dcterms:W3CDTF">2025-04-29T18:43:04Z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0x010100967BA26143B2274B9ED39C6256FCC0BE</vt:lpwstr>
  </property>
</Properties>
</file>