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AD6DC0-76AB-47AB-04D3-CA41D323BEFE}" name="Jordan Welniak" initials="JW" userId="S::Jordan.Welniak@qcausa.com::9e13a09c-bcb7-4c8a-971e-db547ac642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D4F6"/>
    <a:srgbClr val="23346B"/>
    <a:srgbClr val="4A2D5B"/>
    <a:srgbClr val="154C5C"/>
    <a:srgbClr val="BEB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F6635-AECE-4235-8DD9-4D6F1F10415E}" v="11" dt="2025-11-12T15:23:17.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3" autoAdjust="0"/>
    <p:restoredTop sz="76029" autoAdjust="0"/>
  </p:normalViewPr>
  <p:slideViewPr>
    <p:cSldViewPr snapToGrid="0">
      <p:cViewPr>
        <p:scale>
          <a:sx n="90" d="100"/>
          <a:sy n="90" d="100"/>
        </p:scale>
        <p:origin x="1086" y="66"/>
      </p:cViewPr>
      <p:guideLst/>
    </p:cSldViewPr>
  </p:slideViewPr>
  <p:notesTextViewPr>
    <p:cViewPr>
      <p:scale>
        <a:sx n="1" d="1"/>
        <a:sy n="1" d="1"/>
      </p:scale>
      <p:origin x="0" y="0"/>
    </p:cViewPr>
  </p:notesTextViewPr>
  <p:notesViewPr>
    <p:cSldViewPr snapToGrid="0">
      <p:cViewPr varScale="1">
        <p:scale>
          <a:sx n="118" d="100"/>
          <a:sy n="118" d="100"/>
        </p:scale>
        <p:origin x="388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Welniak" userId="9e13a09c-bcb7-4c8a-971e-db547ac6425f" providerId="ADAL" clId="{607E9E40-9D2F-4DA2-B6DF-AAF1F1DBA2E7}"/>
    <pc:docChg chg="undo custSel modSld">
      <pc:chgData name="Jordan Welniak" userId="9e13a09c-bcb7-4c8a-971e-db547ac6425f" providerId="ADAL" clId="{607E9E40-9D2F-4DA2-B6DF-AAF1F1DBA2E7}" dt="2025-11-10T00:51:29.469" v="1633" actId="1076"/>
      <pc:docMkLst>
        <pc:docMk/>
      </pc:docMkLst>
      <pc:sldChg chg="modNotesTx">
        <pc:chgData name="Jordan Welniak" userId="9e13a09c-bcb7-4c8a-971e-db547ac6425f" providerId="ADAL" clId="{607E9E40-9D2F-4DA2-B6DF-AAF1F1DBA2E7}" dt="2025-10-29T19:06:40.552" v="1413" actId="20577"/>
        <pc:sldMkLst>
          <pc:docMk/>
          <pc:sldMk cId="561636456" sldId="265"/>
        </pc:sldMkLst>
      </pc:sldChg>
      <pc:sldChg chg="addSp delSp modSp mod modNotesTx">
        <pc:chgData name="Jordan Welniak" userId="9e13a09c-bcb7-4c8a-971e-db547ac6425f" providerId="ADAL" clId="{607E9E40-9D2F-4DA2-B6DF-AAF1F1DBA2E7}" dt="2025-11-10T00:51:29.469" v="1633" actId="1076"/>
        <pc:sldMkLst>
          <pc:docMk/>
          <pc:sldMk cId="1171441646" sldId="266"/>
        </pc:sldMkLst>
        <pc:spChg chg="mod">
          <ac:chgData name="Jordan Welniak" userId="9e13a09c-bcb7-4c8a-971e-db547ac6425f" providerId="ADAL" clId="{607E9E40-9D2F-4DA2-B6DF-AAF1F1DBA2E7}" dt="2025-10-29T19:11:22.572" v="1622" actId="1076"/>
          <ac:spMkLst>
            <pc:docMk/>
            <pc:sldMk cId="1171441646" sldId="266"/>
            <ac:spMk id="4" creationId="{885862F0-CD4A-A9EC-BD9B-D3FB6474715C}"/>
          </ac:spMkLst>
        </pc:spChg>
        <pc:picChg chg="add mod">
          <ac:chgData name="Jordan Welniak" userId="9e13a09c-bcb7-4c8a-971e-db547ac6425f" providerId="ADAL" clId="{607E9E40-9D2F-4DA2-B6DF-AAF1F1DBA2E7}" dt="2025-11-10T00:51:29.469" v="1633" actId="1076"/>
          <ac:picMkLst>
            <pc:docMk/>
            <pc:sldMk cId="1171441646" sldId="266"/>
            <ac:picMk id="5" creationId="{C19A0D72-F128-0285-842C-DDACD7E3C1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08360-831C-1C46-A0BB-65780925A5FB}"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63278-B00C-174E-91FA-265B9238EB00}" type="slidenum">
              <a:rPr lang="en-US" smtClean="0"/>
              <a:t>‹#›</a:t>
            </a:fld>
            <a:endParaRPr lang="en-US"/>
          </a:p>
        </p:txBody>
      </p:sp>
    </p:spTree>
    <p:extLst>
      <p:ext uri="{BB962C8B-B14F-4D97-AF65-F5344CB8AC3E}">
        <p14:creationId xmlns:p14="http://schemas.microsoft.com/office/powerpoint/2010/main" val="378495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hsmv.gov/safety-center/vehicle-safety/buckle-up-florida-its-the-law/"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dot.gov/agencyresources/clickitorticke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Buckling up – It is a simple yet, live-saving action. On National Seat Belt Day, recognized each year on November 14, we support the mission of creating safer roadways across Florida by encouraging increased safety belt usage.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Every time you get into a vehicle, whether driving or riding as a passenger, fasten your safety belt. </a:t>
            </a:r>
            <a:r>
              <a:rPr lang="en-US" sz="1200" kern="1200">
                <a:solidFill>
                  <a:schemeClr val="tx1"/>
                </a:solidFill>
                <a:effectLst/>
                <a:latin typeface="+mn-lt"/>
                <a:ea typeface="+mn-ea"/>
                <a:cs typeface="+mn-cs"/>
              </a:rPr>
              <a:t>That single click greatly reduces the risk of serious injury or death in the event of a crash (</a:t>
            </a:r>
            <a:r>
              <a:rPr lang="en-US" sz="1200" i="1" u="sng" kern="1200" dirty="0">
                <a:solidFill>
                  <a:schemeClr val="tx1"/>
                </a:solidFill>
                <a:effectLst/>
                <a:latin typeface="+mn-lt"/>
                <a:ea typeface="+mn-ea"/>
                <a:cs typeface="+mn-cs"/>
                <a:hlinkClick r:id="rId3"/>
              </a:rPr>
              <a:t>source</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Safety belts save lives, but only if worn correctly every time you are in a motor vehicle. Wear your lap belt around your hips and wear your shoulder belt across your chest. The safety belt will not work if it is tucked behind you, and airbags are no substitute for safety belts.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additional educational resources, visit </a:t>
            </a:r>
            <a:r>
              <a:rPr lang="en-US" sz="1200" u="sng" kern="1200" dirty="0">
                <a:solidFill>
                  <a:schemeClr val="tx1"/>
                </a:solidFill>
                <a:effectLst/>
                <a:latin typeface="+mn-lt"/>
                <a:ea typeface="+mn-ea"/>
                <a:cs typeface="+mn-cs"/>
                <a:hlinkClick r:id="rId4"/>
              </a:rPr>
              <a:t>FDOT’s Click it or Ticket</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3"/>
              </a:rPr>
              <a:t>FLHSMV’s Buckle Up Florida, It’s the Law!</a:t>
            </a:r>
            <a:r>
              <a:rPr lang="en-US" sz="1200" kern="1200" dirty="0">
                <a:solidFill>
                  <a:schemeClr val="tx1"/>
                </a:solidFill>
                <a:effectLst/>
                <a:latin typeface="+mn-lt"/>
                <a:ea typeface="+mn-ea"/>
                <a:cs typeface="+mn-cs"/>
              </a:rPr>
              <a:t> web pages. </a:t>
            </a:r>
          </a:p>
          <a:p>
            <a:endParaRPr lang="en-US" dirty="0"/>
          </a:p>
        </p:txBody>
      </p:sp>
      <p:sp>
        <p:nvSpPr>
          <p:cNvPr id="4" name="Slide Number Placeholder 3"/>
          <p:cNvSpPr>
            <a:spLocks noGrp="1"/>
          </p:cNvSpPr>
          <p:nvPr>
            <p:ph type="sldNum" sz="quarter" idx="5"/>
          </p:nvPr>
        </p:nvSpPr>
        <p:spPr/>
        <p:txBody>
          <a:bodyPr/>
          <a:lstStyle/>
          <a:p>
            <a:fld id="{F1463278-B00C-174E-91FA-265B9238EB00}" type="slidenum">
              <a:rPr lang="en-US" smtClean="0"/>
              <a:t>1</a:t>
            </a:fld>
            <a:endParaRPr lang="en-US"/>
          </a:p>
        </p:txBody>
      </p:sp>
    </p:spTree>
    <p:extLst>
      <p:ext uri="{BB962C8B-B14F-4D97-AF65-F5344CB8AC3E}">
        <p14:creationId xmlns:p14="http://schemas.microsoft.com/office/powerpoint/2010/main" val="226846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Cheese! Take a #SeatBeltSelfie and share it with the Target Zero community to help bring awareness to National Seat Belt Day! Print and fill out the Target Zero “Seat Belt Selfie Prop” to hold up in your selfie. This special note captures your unique answer to the question, “Why do you buckle up?”.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Park in a safe location before using your phone. Snap a selfie with your safety belt properly buckled and email it to us at </a:t>
            </a:r>
            <a:r>
              <a:rPr lang="en-US" sz="1200" b="1" kern="1200" dirty="0">
                <a:solidFill>
                  <a:schemeClr val="tx1"/>
                </a:solidFill>
                <a:effectLst/>
                <a:highlight>
                  <a:srgbClr val="FFFF00"/>
                </a:highlight>
                <a:latin typeface="+mn-lt"/>
                <a:ea typeface="+mn-ea"/>
                <a:cs typeface="+mn-cs"/>
              </a:rPr>
              <a:t>TargetZeroTeam@dot.state.fl.us</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also take your message online. Post your Seat Belt Selfie on social media using #SeatBeltSelfie and #TargetZeroFL to inspire others to buckle up.</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463278-B00C-174E-91FA-265B9238EB00}" type="slidenum">
              <a:rPr lang="en-US" smtClean="0"/>
              <a:t>2</a:t>
            </a:fld>
            <a:endParaRPr lang="en-US"/>
          </a:p>
        </p:txBody>
      </p:sp>
    </p:spTree>
    <p:extLst>
      <p:ext uri="{BB962C8B-B14F-4D97-AF65-F5344CB8AC3E}">
        <p14:creationId xmlns:p14="http://schemas.microsoft.com/office/powerpoint/2010/main" val="701365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rgbClr val="23346B"/>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8B1E9E0-013A-485D-A406-36378D0A58A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0000" r="50000"/>
          <a:stretch/>
        </p:blipFill>
        <p:spPr>
          <a:xfrm>
            <a:off x="6768935" y="-1"/>
            <a:ext cx="5423065" cy="5423065"/>
          </a:xfrm>
          <a:prstGeom prst="rect">
            <a:avLst/>
          </a:prstGeom>
        </p:spPr>
      </p:pic>
      <p:sp>
        <p:nvSpPr>
          <p:cNvPr id="2" name="Rectangle 1">
            <a:extLst>
              <a:ext uri="{FF2B5EF4-FFF2-40B4-BE49-F238E27FC236}">
                <a16:creationId xmlns:a16="http://schemas.microsoft.com/office/drawing/2014/main" id="{0518E149-9426-F25C-E7B1-0C9FF0C144A3}"/>
              </a:ext>
            </a:extLst>
          </p:cNvPr>
          <p:cNvSpPr/>
          <p:nvPr userDrawn="1"/>
        </p:nvSpPr>
        <p:spPr>
          <a:xfrm>
            <a:off x="0" y="6052457"/>
            <a:ext cx="12192000" cy="805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red logo&#10;&#10;AI-generated content may be incorrect.">
            <a:extLst>
              <a:ext uri="{FF2B5EF4-FFF2-40B4-BE49-F238E27FC236}">
                <a16:creationId xmlns:a16="http://schemas.microsoft.com/office/drawing/2014/main" id="{9B8DE31C-C351-D800-82A9-2F9E9BA6AB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886" y="6198921"/>
            <a:ext cx="1061791" cy="467660"/>
          </a:xfrm>
          <a:prstGeom prst="rect">
            <a:avLst/>
          </a:prstGeom>
        </p:spPr>
      </p:pic>
      <p:pic>
        <p:nvPicPr>
          <p:cNvPr id="6" name="Picture 5" descr="A purple and pink logo&#10;&#10;AI-generated content may be incorrect.">
            <a:extLst>
              <a:ext uri="{FF2B5EF4-FFF2-40B4-BE49-F238E27FC236}">
                <a16:creationId xmlns:a16="http://schemas.microsoft.com/office/drawing/2014/main" id="{D19F7C20-0062-D5D6-CAD3-B6A2292C7B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56271" y="6217756"/>
            <a:ext cx="1118599" cy="429990"/>
          </a:xfrm>
          <a:prstGeom prst="rect">
            <a:avLst/>
          </a:prstGeom>
        </p:spPr>
      </p:pic>
    </p:spTree>
    <p:extLst>
      <p:ext uri="{BB962C8B-B14F-4D97-AF65-F5344CB8AC3E}">
        <p14:creationId xmlns:p14="http://schemas.microsoft.com/office/powerpoint/2010/main" val="336677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2"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argetZeroTeam@dot.state.fl.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eat belt day advertisement&#10;&#10;AI-generated content may be incorrect.">
            <a:extLst>
              <a:ext uri="{FF2B5EF4-FFF2-40B4-BE49-F238E27FC236}">
                <a16:creationId xmlns:a16="http://schemas.microsoft.com/office/drawing/2014/main" id="{A9FBCC74-752C-F537-4E6B-4E92E531BE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163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5862F0-CD4A-A9EC-BD9B-D3FB6474715C}"/>
              </a:ext>
            </a:extLst>
          </p:cNvPr>
          <p:cNvSpPr txBox="1"/>
          <p:nvPr/>
        </p:nvSpPr>
        <p:spPr>
          <a:xfrm>
            <a:off x="702150" y="1048592"/>
            <a:ext cx="5543757" cy="4031873"/>
          </a:xfrm>
          <a:prstGeom prst="rect">
            <a:avLst/>
          </a:prstGeom>
          <a:noFill/>
        </p:spPr>
        <p:txBody>
          <a:bodyPr wrap="square" rtlCol="0">
            <a:spAutoFit/>
          </a:bodyPr>
          <a:lstStyle/>
          <a:p>
            <a:r>
              <a:rPr lang="en-US" sz="4000" b="1" dirty="0">
                <a:solidFill>
                  <a:schemeClr val="bg1"/>
                </a:solidFill>
              </a:rPr>
              <a:t>Show your support for National Seat Belt Day! </a:t>
            </a:r>
          </a:p>
          <a:p>
            <a:endParaRPr lang="en-US" sz="3200" b="1" dirty="0">
              <a:solidFill>
                <a:schemeClr val="bg1"/>
              </a:solidFill>
            </a:endParaRPr>
          </a:p>
          <a:p>
            <a:r>
              <a:rPr lang="en-US" sz="4000" b="1" dirty="0">
                <a:solidFill>
                  <a:schemeClr val="bg1"/>
                </a:solidFill>
              </a:rPr>
              <a:t>Send your #SeatBeltSelfie to: </a:t>
            </a:r>
            <a:r>
              <a:rPr lang="en-US" sz="2800" b="1" dirty="0">
                <a:solidFill>
                  <a:srgbClr val="8DD4F6"/>
                </a:solidFill>
                <a:hlinkClick r:id="rId3">
                  <a:extLst>
                    <a:ext uri="{A12FA001-AC4F-418D-AE19-62706E023703}">
                      <ahyp:hlinkClr xmlns:ahyp="http://schemas.microsoft.com/office/drawing/2018/hyperlinkcolor" val="tx"/>
                    </a:ext>
                  </a:extLst>
                </a:hlinkClick>
              </a:rPr>
              <a:t>TargetZeroTeam@dot.state.fl.us</a:t>
            </a:r>
            <a:endParaRPr lang="en-US" sz="2800" b="1" dirty="0">
              <a:solidFill>
                <a:srgbClr val="8DD4F6"/>
              </a:solidFill>
            </a:endParaRPr>
          </a:p>
          <a:p>
            <a:pPr algn="ctr"/>
            <a:endParaRPr lang="en-US" sz="3600" b="1" dirty="0"/>
          </a:p>
        </p:txBody>
      </p:sp>
      <p:pic>
        <p:nvPicPr>
          <p:cNvPr id="5" name="Picture 4" descr="A person in a yellow hat and yellow vest holding a sign&#10;&#10;AI-generated content may be incorrect.">
            <a:extLst>
              <a:ext uri="{FF2B5EF4-FFF2-40B4-BE49-F238E27FC236}">
                <a16:creationId xmlns:a16="http://schemas.microsoft.com/office/drawing/2014/main" id="{C19A0D72-F128-0285-842C-DDACD7E3C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245907" y="1048591"/>
            <a:ext cx="5375831" cy="4031873"/>
          </a:xfrm>
          <a:prstGeom prst="rect">
            <a:avLst/>
          </a:prstGeom>
          <a:ln w="28575">
            <a:solidFill>
              <a:schemeClr val="bg1"/>
            </a:solidFill>
          </a:ln>
        </p:spPr>
      </p:pic>
    </p:spTree>
    <p:extLst>
      <p:ext uri="{BB962C8B-B14F-4D97-AF65-F5344CB8AC3E}">
        <p14:creationId xmlns:p14="http://schemas.microsoft.com/office/powerpoint/2010/main" val="1171441646"/>
      </p:ext>
    </p:extLst>
  </p:cSld>
  <p:clrMapOvr>
    <a:masterClrMapping/>
  </p:clrMapOvr>
</p:sld>
</file>

<file path=ppt/theme/theme1.xml><?xml version="1.0" encoding="utf-8"?>
<a:theme xmlns:a="http://schemas.openxmlformats.org/drawingml/2006/main" name="office theme">
  <a:themeElements>
    <a:clrScheme name="Target Zero">
      <a:dk1>
        <a:srgbClr val="171616"/>
      </a:dk1>
      <a:lt1>
        <a:sysClr val="window" lastClr="FFFFFF"/>
      </a:lt1>
      <a:dk2>
        <a:srgbClr val="1A485D"/>
      </a:dk2>
      <a:lt2>
        <a:srgbClr val="E7E6E6"/>
      </a:lt2>
      <a:accent1>
        <a:srgbClr val="4A2D5B"/>
      </a:accent1>
      <a:accent2>
        <a:srgbClr val="1A485D"/>
      </a:accent2>
      <a:accent3>
        <a:srgbClr val="E36626"/>
      </a:accent3>
      <a:accent4>
        <a:srgbClr val="655B53"/>
      </a:accent4>
      <a:accent5>
        <a:srgbClr val="BFB9B4"/>
      </a:accent5>
      <a:accent6>
        <a:srgbClr val="CF142B"/>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BA26143B2274B9ED39C6256FCC0BE" ma:contentTypeVersion="13" ma:contentTypeDescription="Create a new document." ma:contentTypeScope="" ma:versionID="92ae2cb2866543d66682cd77e716affc">
  <xsd:schema xmlns:xsd="http://www.w3.org/2001/XMLSchema" xmlns:xs="http://www.w3.org/2001/XMLSchema" xmlns:p="http://schemas.microsoft.com/office/2006/metadata/properties" xmlns:ns2="dbf75ea0-7b9d-4666-9b34-f92ca412f13a" xmlns:ns3="560bac70-e799-47ae-951b-cfab8832d760" targetNamespace="http://schemas.microsoft.com/office/2006/metadata/properties" ma:root="true" ma:fieldsID="ba607bb502f75a073e4a445438e77afe" ns2:_="" ns3:_="">
    <xsd:import namespace="dbf75ea0-7b9d-4666-9b34-f92ca412f13a"/>
    <xsd:import namespace="560bac70-e799-47ae-951b-cfab8832d7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f75ea0-7b9d-4666-9b34-f92ca412f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0bac70-e799-47ae-951b-cfab8832d76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D10CF7-2911-45D6-AE96-0F387F9F9666}">
  <ds:schemaRefs>
    <ds:schemaRef ds:uri="http://schemas.microsoft.com/sharepoint/v3/contenttype/forms"/>
  </ds:schemaRefs>
</ds:datastoreItem>
</file>

<file path=customXml/itemProps2.xml><?xml version="1.0" encoding="utf-8"?>
<ds:datastoreItem xmlns:ds="http://schemas.openxmlformats.org/officeDocument/2006/customXml" ds:itemID="{A7ACC670-C694-482E-B83F-BC9A4010EA0C}">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terms/"/>
    <ds:schemaRef ds:uri="dbf75ea0-7b9d-4666-9b34-f92ca412f13a"/>
    <ds:schemaRef ds:uri="http://schemas.openxmlformats.org/package/2006/metadata/core-properties"/>
    <ds:schemaRef ds:uri="560bac70-e799-47ae-951b-cfab8832d760"/>
    <ds:schemaRef ds:uri="http://www.w3.org/XML/1998/namespace"/>
    <ds:schemaRef ds:uri="http://purl.org/dc/elements/1.1/"/>
  </ds:schemaRefs>
</ds:datastoreItem>
</file>

<file path=customXml/itemProps3.xml><?xml version="1.0" encoding="utf-8"?>
<ds:datastoreItem xmlns:ds="http://schemas.openxmlformats.org/officeDocument/2006/customXml" ds:itemID="{A30CCED6-293E-4FC8-966C-50FFC6825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f75ea0-7b9d-4666-9b34-f92ca412f13a"/>
    <ds:schemaRef ds:uri="560bac70-e799-47ae-951b-cfab8832d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1057</TotalTime>
  <Words>318</Words>
  <Application>Microsoft Office PowerPoint</Application>
  <PresentationFormat>Widescreen</PresentationFormat>
  <Paragraphs>17</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Hagen</dc:creator>
  <cp:lastModifiedBy>Jordan Welniak</cp:lastModifiedBy>
  <cp:revision>7</cp:revision>
  <dcterms:created xsi:type="dcterms:W3CDTF">2021-12-27T16:01:18Z</dcterms:created>
  <dcterms:modified xsi:type="dcterms:W3CDTF">2025-11-12T15:23:22Z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0x010100967BA26143B2274B9ED39C6256FCC0BE</vt:lpwstr>
  </property>
</Properties>
</file>